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303" r:id="rId4"/>
    <p:sldId id="305" r:id="rId5"/>
    <p:sldId id="294" r:id="rId6"/>
    <p:sldId id="257" r:id="rId7"/>
    <p:sldId id="318" r:id="rId8"/>
    <p:sldId id="337" r:id="rId9"/>
    <p:sldId id="336" r:id="rId10"/>
    <p:sldId id="319" r:id="rId11"/>
    <p:sldId id="287" r:id="rId12"/>
    <p:sldId id="288" r:id="rId13"/>
    <p:sldId id="306" r:id="rId14"/>
    <p:sldId id="261" r:id="rId15"/>
    <p:sldId id="260" r:id="rId16"/>
    <p:sldId id="289" r:id="rId17"/>
    <p:sldId id="258" r:id="rId18"/>
    <p:sldId id="307" r:id="rId19"/>
    <p:sldId id="308" r:id="rId20"/>
    <p:sldId id="290" r:id="rId21"/>
    <p:sldId id="263" r:id="rId22"/>
    <p:sldId id="264" r:id="rId23"/>
    <p:sldId id="291" r:id="rId24"/>
    <p:sldId id="265" r:id="rId25"/>
    <p:sldId id="266" r:id="rId26"/>
    <p:sldId id="271" r:id="rId27"/>
    <p:sldId id="267" r:id="rId28"/>
    <p:sldId id="292" r:id="rId29"/>
    <p:sldId id="293" r:id="rId30"/>
    <p:sldId id="268" r:id="rId31"/>
    <p:sldId id="269" r:id="rId32"/>
    <p:sldId id="270" r:id="rId33"/>
    <p:sldId id="295" r:id="rId34"/>
    <p:sldId id="272" r:id="rId35"/>
    <p:sldId id="309" r:id="rId36"/>
    <p:sldId id="298" r:id="rId37"/>
    <p:sldId id="280" r:id="rId38"/>
    <p:sldId id="279" r:id="rId39"/>
    <p:sldId id="312" r:id="rId40"/>
    <p:sldId id="313" r:id="rId41"/>
    <p:sldId id="314" r:id="rId42"/>
    <p:sldId id="335" r:id="rId43"/>
    <p:sldId id="327" r:id="rId44"/>
    <p:sldId id="326" r:id="rId45"/>
    <p:sldId id="324" r:id="rId46"/>
    <p:sldId id="315" r:id="rId47"/>
    <p:sldId id="320" r:id="rId48"/>
    <p:sldId id="304" r:id="rId49"/>
    <p:sldId id="285" r:id="rId50"/>
    <p:sldId id="281" r:id="rId51"/>
    <p:sldId id="273" r:id="rId52"/>
    <p:sldId id="310" r:id="rId53"/>
    <p:sldId id="282" r:id="rId54"/>
    <p:sldId id="321" r:id="rId55"/>
    <p:sldId id="283" r:id="rId56"/>
    <p:sldId id="329" r:id="rId57"/>
    <p:sldId id="330" r:id="rId58"/>
    <p:sldId id="274" r:id="rId59"/>
    <p:sldId id="277" r:id="rId60"/>
    <p:sldId id="328" r:id="rId61"/>
    <p:sldId id="275" r:id="rId62"/>
    <p:sldId id="276" r:id="rId63"/>
    <p:sldId id="297" r:id="rId64"/>
    <p:sldId id="284" r:id="rId65"/>
    <p:sldId id="302" r:id="rId66"/>
    <p:sldId id="300" r:id="rId67"/>
    <p:sldId id="301" r:id="rId68"/>
    <p:sldId id="278" r:id="rId69"/>
    <p:sldId id="332" r:id="rId70"/>
    <p:sldId id="333" r:id="rId71"/>
    <p:sldId id="334" r:id="rId72"/>
    <p:sldId id="322" r:id="rId73"/>
    <p:sldId id="323" r:id="rId74"/>
    <p:sldId id="331" r:id="rId7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h Jae Joon" initials="KJJ" lastIdx="1" clrIdx="0">
    <p:extLst>
      <p:ext uri="{19B8F6BF-5375-455C-9EA6-DF929625EA0E}">
        <p15:presenceInfo xmlns:p15="http://schemas.microsoft.com/office/powerpoint/2012/main" userId="cb5e027006df23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varScale="1">
        <p:scale>
          <a:sx n="93" d="100"/>
          <a:sy n="93" d="100"/>
        </p:scale>
        <p:origin x="90"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EDC58A-8098-4D69-8017-DB872D30827B}"/>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844D8957-7C00-4E77-9E87-E9FF2B3576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E2F6DA90-6E0A-4316-A456-A42C3989D86D}"/>
              </a:ext>
            </a:extLst>
          </p:cNvPr>
          <p:cNvSpPr>
            <a:spLocks noGrp="1"/>
          </p:cNvSpPr>
          <p:nvPr>
            <p:ph type="dt" sz="half" idx="10"/>
          </p:nvPr>
        </p:nvSpPr>
        <p:spPr/>
        <p:txBody>
          <a:bodyPr/>
          <a:lstStyle/>
          <a:p>
            <a:fld id="{BB789E1C-4929-4D74-917C-88CF2680D5EC}" type="datetimeFigureOut">
              <a:rPr lang="ko-KR" altLang="en-US" smtClean="0"/>
              <a:t>2023-07-09</a:t>
            </a:fld>
            <a:endParaRPr lang="ko-KR" altLang="en-US"/>
          </a:p>
        </p:txBody>
      </p:sp>
      <p:sp>
        <p:nvSpPr>
          <p:cNvPr id="5" name="바닥글 개체 틀 4">
            <a:extLst>
              <a:ext uri="{FF2B5EF4-FFF2-40B4-BE49-F238E27FC236}">
                <a16:creationId xmlns:a16="http://schemas.microsoft.com/office/drawing/2014/main" id="{619FD230-C480-4C39-85D4-4078C5B9882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AA568A5-63D1-4D7E-BD62-81CB46F78F23}"/>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14837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92B33B-11F7-40FA-912C-3AFB9950447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BA2AE0D6-154A-4509-9297-5415AF64C754}"/>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610ABFB-78E4-400A-A4AF-A1AC223B69CE}"/>
              </a:ext>
            </a:extLst>
          </p:cNvPr>
          <p:cNvSpPr>
            <a:spLocks noGrp="1"/>
          </p:cNvSpPr>
          <p:nvPr>
            <p:ph type="dt" sz="half" idx="10"/>
          </p:nvPr>
        </p:nvSpPr>
        <p:spPr/>
        <p:txBody>
          <a:bodyPr/>
          <a:lstStyle/>
          <a:p>
            <a:fld id="{BB789E1C-4929-4D74-917C-88CF2680D5EC}" type="datetimeFigureOut">
              <a:rPr lang="ko-KR" altLang="en-US" smtClean="0"/>
              <a:t>2023-07-09</a:t>
            </a:fld>
            <a:endParaRPr lang="ko-KR" altLang="en-US"/>
          </a:p>
        </p:txBody>
      </p:sp>
      <p:sp>
        <p:nvSpPr>
          <p:cNvPr id="5" name="바닥글 개체 틀 4">
            <a:extLst>
              <a:ext uri="{FF2B5EF4-FFF2-40B4-BE49-F238E27FC236}">
                <a16:creationId xmlns:a16="http://schemas.microsoft.com/office/drawing/2014/main" id="{5E986C35-F170-4C2D-A34E-CEF5F6F296C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8C9CC23-4055-479B-B3F2-B3C7F10F8D3A}"/>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605058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0DE063D-BDB5-4FD0-8E44-8A1E1C215C9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C954D55B-B919-4FC6-9340-8DCC19CF4F0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8999DF9-BA71-4DF9-89AB-8393FB51B574}"/>
              </a:ext>
            </a:extLst>
          </p:cNvPr>
          <p:cNvSpPr>
            <a:spLocks noGrp="1"/>
          </p:cNvSpPr>
          <p:nvPr>
            <p:ph type="dt" sz="half" idx="10"/>
          </p:nvPr>
        </p:nvSpPr>
        <p:spPr/>
        <p:txBody>
          <a:bodyPr/>
          <a:lstStyle/>
          <a:p>
            <a:fld id="{BB789E1C-4929-4D74-917C-88CF2680D5EC}" type="datetimeFigureOut">
              <a:rPr lang="ko-KR" altLang="en-US" smtClean="0"/>
              <a:t>2023-07-09</a:t>
            </a:fld>
            <a:endParaRPr lang="ko-KR" altLang="en-US"/>
          </a:p>
        </p:txBody>
      </p:sp>
      <p:sp>
        <p:nvSpPr>
          <p:cNvPr id="5" name="바닥글 개체 틀 4">
            <a:extLst>
              <a:ext uri="{FF2B5EF4-FFF2-40B4-BE49-F238E27FC236}">
                <a16:creationId xmlns:a16="http://schemas.microsoft.com/office/drawing/2014/main" id="{4380653D-6641-4A18-BF7A-BF3ACAC1197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9B196C6-B9BC-4C52-967A-3674C7AAEC40}"/>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246983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F1C1A9-6C07-4D1D-B10C-066EE7AD40C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226E45E-55CB-46A4-9C1D-852769FE3DFB}"/>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44395ED-2E31-4804-8F63-DED3F22EE1D3}"/>
              </a:ext>
            </a:extLst>
          </p:cNvPr>
          <p:cNvSpPr>
            <a:spLocks noGrp="1"/>
          </p:cNvSpPr>
          <p:nvPr>
            <p:ph type="dt" sz="half" idx="10"/>
          </p:nvPr>
        </p:nvSpPr>
        <p:spPr/>
        <p:txBody>
          <a:bodyPr/>
          <a:lstStyle/>
          <a:p>
            <a:fld id="{BB789E1C-4929-4D74-917C-88CF2680D5EC}" type="datetimeFigureOut">
              <a:rPr lang="ko-KR" altLang="en-US" smtClean="0"/>
              <a:t>2023-07-09</a:t>
            </a:fld>
            <a:endParaRPr lang="ko-KR" altLang="en-US"/>
          </a:p>
        </p:txBody>
      </p:sp>
      <p:sp>
        <p:nvSpPr>
          <p:cNvPr id="5" name="바닥글 개체 틀 4">
            <a:extLst>
              <a:ext uri="{FF2B5EF4-FFF2-40B4-BE49-F238E27FC236}">
                <a16:creationId xmlns:a16="http://schemas.microsoft.com/office/drawing/2014/main" id="{04C3AC46-A502-4D8B-9302-5BC85C651EE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5D40783-163F-4F3A-B520-623BD27F0143}"/>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434650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59B2F2-78BD-4251-845E-D6889581C35D}"/>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0F563686-5FA8-4557-BCD9-287B56436D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5B57293-CADC-4697-B5F6-CC4AB736E6C0}"/>
              </a:ext>
            </a:extLst>
          </p:cNvPr>
          <p:cNvSpPr>
            <a:spLocks noGrp="1"/>
          </p:cNvSpPr>
          <p:nvPr>
            <p:ph type="dt" sz="half" idx="10"/>
          </p:nvPr>
        </p:nvSpPr>
        <p:spPr/>
        <p:txBody>
          <a:bodyPr/>
          <a:lstStyle/>
          <a:p>
            <a:fld id="{BB789E1C-4929-4D74-917C-88CF2680D5EC}" type="datetimeFigureOut">
              <a:rPr lang="ko-KR" altLang="en-US" smtClean="0"/>
              <a:t>2023-07-09</a:t>
            </a:fld>
            <a:endParaRPr lang="ko-KR" altLang="en-US"/>
          </a:p>
        </p:txBody>
      </p:sp>
      <p:sp>
        <p:nvSpPr>
          <p:cNvPr id="5" name="바닥글 개체 틀 4">
            <a:extLst>
              <a:ext uri="{FF2B5EF4-FFF2-40B4-BE49-F238E27FC236}">
                <a16:creationId xmlns:a16="http://schemas.microsoft.com/office/drawing/2014/main" id="{EC54618D-78E9-49DC-8A43-36737D520B5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7950A8F-BF18-4BB5-A2FC-955BADCF6776}"/>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389137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F92458-D84C-4F24-A75C-4152F28C8B7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BF0E1F6-5D62-4D9C-BBA3-282FC4D23A82}"/>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050EF69-A650-447E-881F-D97636183EEF}"/>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9EB7E8B-D5FF-46A3-9043-9966AB9C72BC}"/>
              </a:ext>
            </a:extLst>
          </p:cNvPr>
          <p:cNvSpPr>
            <a:spLocks noGrp="1"/>
          </p:cNvSpPr>
          <p:nvPr>
            <p:ph type="dt" sz="half" idx="10"/>
          </p:nvPr>
        </p:nvSpPr>
        <p:spPr/>
        <p:txBody>
          <a:bodyPr/>
          <a:lstStyle/>
          <a:p>
            <a:fld id="{BB789E1C-4929-4D74-917C-88CF2680D5EC}" type="datetimeFigureOut">
              <a:rPr lang="ko-KR" altLang="en-US" smtClean="0"/>
              <a:t>2023-07-09</a:t>
            </a:fld>
            <a:endParaRPr lang="ko-KR" altLang="en-US"/>
          </a:p>
        </p:txBody>
      </p:sp>
      <p:sp>
        <p:nvSpPr>
          <p:cNvPr id="6" name="바닥글 개체 틀 5">
            <a:extLst>
              <a:ext uri="{FF2B5EF4-FFF2-40B4-BE49-F238E27FC236}">
                <a16:creationId xmlns:a16="http://schemas.microsoft.com/office/drawing/2014/main" id="{87668766-D4B2-409D-9C41-4B3670A3177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FAADAD2-F0A4-449B-99E1-76B26C788DCA}"/>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2996339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33804D-07ED-45A6-A6D4-3FBD2335B29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7B6C416-1B31-4E08-8EF1-5821DBEFD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2F3692BA-30FD-4032-9A22-612132C78CB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8EF0D470-76C5-4971-914A-950E83C3B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574FC106-B5EC-4618-ADFE-C3F1EBA78EE3}"/>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7703908A-2A40-402E-A532-15477FF1F7A6}"/>
              </a:ext>
            </a:extLst>
          </p:cNvPr>
          <p:cNvSpPr>
            <a:spLocks noGrp="1"/>
          </p:cNvSpPr>
          <p:nvPr>
            <p:ph type="dt" sz="half" idx="10"/>
          </p:nvPr>
        </p:nvSpPr>
        <p:spPr/>
        <p:txBody>
          <a:bodyPr/>
          <a:lstStyle/>
          <a:p>
            <a:fld id="{BB789E1C-4929-4D74-917C-88CF2680D5EC}" type="datetimeFigureOut">
              <a:rPr lang="ko-KR" altLang="en-US" smtClean="0"/>
              <a:t>2023-07-09</a:t>
            </a:fld>
            <a:endParaRPr lang="ko-KR" altLang="en-US"/>
          </a:p>
        </p:txBody>
      </p:sp>
      <p:sp>
        <p:nvSpPr>
          <p:cNvPr id="8" name="바닥글 개체 틀 7">
            <a:extLst>
              <a:ext uri="{FF2B5EF4-FFF2-40B4-BE49-F238E27FC236}">
                <a16:creationId xmlns:a16="http://schemas.microsoft.com/office/drawing/2014/main" id="{FE2BC352-4D89-41C7-8CD1-6BC4A7509A6E}"/>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F537359D-7DB3-4D7E-B123-A5536BD58106}"/>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796273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D08EB5-6A3C-42CD-BA68-DC695882DB6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3D59C67-9195-4A0F-9F7A-866925F19F2D}"/>
              </a:ext>
            </a:extLst>
          </p:cNvPr>
          <p:cNvSpPr>
            <a:spLocks noGrp="1"/>
          </p:cNvSpPr>
          <p:nvPr>
            <p:ph type="dt" sz="half" idx="10"/>
          </p:nvPr>
        </p:nvSpPr>
        <p:spPr/>
        <p:txBody>
          <a:bodyPr/>
          <a:lstStyle/>
          <a:p>
            <a:fld id="{BB789E1C-4929-4D74-917C-88CF2680D5EC}" type="datetimeFigureOut">
              <a:rPr lang="ko-KR" altLang="en-US" smtClean="0"/>
              <a:t>2023-07-09</a:t>
            </a:fld>
            <a:endParaRPr lang="ko-KR" altLang="en-US"/>
          </a:p>
        </p:txBody>
      </p:sp>
      <p:sp>
        <p:nvSpPr>
          <p:cNvPr id="4" name="바닥글 개체 틀 3">
            <a:extLst>
              <a:ext uri="{FF2B5EF4-FFF2-40B4-BE49-F238E27FC236}">
                <a16:creationId xmlns:a16="http://schemas.microsoft.com/office/drawing/2014/main" id="{7F9DA246-7D32-43F4-AE90-C7CA66D0AF98}"/>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B32DECB-5795-400E-B19C-9604630B0FAE}"/>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03636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55C77B3-14CE-4D65-A809-0A243D79C5AD}"/>
              </a:ext>
            </a:extLst>
          </p:cNvPr>
          <p:cNvSpPr>
            <a:spLocks noGrp="1"/>
          </p:cNvSpPr>
          <p:nvPr>
            <p:ph type="dt" sz="half" idx="10"/>
          </p:nvPr>
        </p:nvSpPr>
        <p:spPr/>
        <p:txBody>
          <a:bodyPr/>
          <a:lstStyle/>
          <a:p>
            <a:fld id="{BB789E1C-4929-4D74-917C-88CF2680D5EC}" type="datetimeFigureOut">
              <a:rPr lang="ko-KR" altLang="en-US" smtClean="0"/>
              <a:t>2023-07-09</a:t>
            </a:fld>
            <a:endParaRPr lang="ko-KR" altLang="en-US"/>
          </a:p>
        </p:txBody>
      </p:sp>
      <p:sp>
        <p:nvSpPr>
          <p:cNvPr id="3" name="바닥글 개체 틀 2">
            <a:extLst>
              <a:ext uri="{FF2B5EF4-FFF2-40B4-BE49-F238E27FC236}">
                <a16:creationId xmlns:a16="http://schemas.microsoft.com/office/drawing/2014/main" id="{CFD7CBDC-7184-40EE-963C-E23F92E39F9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55874227-0BDD-4E53-983C-FBA4B6512ABF}"/>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2975569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77B639-B2AB-4ACF-A1DE-9C9CDC7D24E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26AD6FA-C1BD-4043-A900-F6B415E577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A9CF2146-014A-4B93-A109-8E14B8F7FB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670776B-1C40-4A4F-B3F0-DD8D1B2176E9}"/>
              </a:ext>
            </a:extLst>
          </p:cNvPr>
          <p:cNvSpPr>
            <a:spLocks noGrp="1"/>
          </p:cNvSpPr>
          <p:nvPr>
            <p:ph type="dt" sz="half" idx="10"/>
          </p:nvPr>
        </p:nvSpPr>
        <p:spPr/>
        <p:txBody>
          <a:bodyPr/>
          <a:lstStyle/>
          <a:p>
            <a:fld id="{BB789E1C-4929-4D74-917C-88CF2680D5EC}" type="datetimeFigureOut">
              <a:rPr lang="ko-KR" altLang="en-US" smtClean="0"/>
              <a:t>2023-07-09</a:t>
            </a:fld>
            <a:endParaRPr lang="ko-KR" altLang="en-US"/>
          </a:p>
        </p:txBody>
      </p:sp>
      <p:sp>
        <p:nvSpPr>
          <p:cNvPr id="6" name="바닥글 개체 틀 5">
            <a:extLst>
              <a:ext uri="{FF2B5EF4-FFF2-40B4-BE49-F238E27FC236}">
                <a16:creationId xmlns:a16="http://schemas.microsoft.com/office/drawing/2014/main" id="{BC9FC6D8-6CA5-4356-BC66-AE9BDA012DC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3046A64-1EA4-46D9-85A4-D7D51DABB249}"/>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030041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CD8FB4-23ED-4913-94BA-CE2FBEC7024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B9D478A-4C11-4BCF-98FE-60BFD045F3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E86E3671-C2D6-4625-BFF2-24E032C83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F5CE4C94-ECC6-4576-B9B3-DBD539A5446B}"/>
              </a:ext>
            </a:extLst>
          </p:cNvPr>
          <p:cNvSpPr>
            <a:spLocks noGrp="1"/>
          </p:cNvSpPr>
          <p:nvPr>
            <p:ph type="dt" sz="half" idx="10"/>
          </p:nvPr>
        </p:nvSpPr>
        <p:spPr/>
        <p:txBody>
          <a:bodyPr/>
          <a:lstStyle/>
          <a:p>
            <a:fld id="{BB789E1C-4929-4D74-917C-88CF2680D5EC}" type="datetimeFigureOut">
              <a:rPr lang="ko-KR" altLang="en-US" smtClean="0"/>
              <a:t>2023-07-09</a:t>
            </a:fld>
            <a:endParaRPr lang="ko-KR" altLang="en-US"/>
          </a:p>
        </p:txBody>
      </p:sp>
      <p:sp>
        <p:nvSpPr>
          <p:cNvPr id="6" name="바닥글 개체 틀 5">
            <a:extLst>
              <a:ext uri="{FF2B5EF4-FFF2-40B4-BE49-F238E27FC236}">
                <a16:creationId xmlns:a16="http://schemas.microsoft.com/office/drawing/2014/main" id="{C0F49DED-942A-4165-8082-DE03861A194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89DB8AB-F169-4FD0-90A3-BAAFF965FCD2}"/>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3337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C965853B-7A65-4275-B84C-5568503DAF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26191EE7-BF95-4BF8-ADE6-2817D5D93D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5AD67AC-AECF-4875-A9F7-F24EC51296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789E1C-4929-4D74-917C-88CF2680D5EC}" type="datetimeFigureOut">
              <a:rPr lang="ko-KR" altLang="en-US" smtClean="0"/>
              <a:t>2023-07-09</a:t>
            </a:fld>
            <a:endParaRPr lang="ko-KR" altLang="en-US"/>
          </a:p>
        </p:txBody>
      </p:sp>
      <p:sp>
        <p:nvSpPr>
          <p:cNvPr id="5" name="바닥글 개체 틀 4">
            <a:extLst>
              <a:ext uri="{FF2B5EF4-FFF2-40B4-BE49-F238E27FC236}">
                <a16:creationId xmlns:a16="http://schemas.microsoft.com/office/drawing/2014/main" id="{D97EC995-F77F-48A4-8407-4B210F7487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995DC10-32A0-43E5-90FD-7A9893F9EF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4165055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crowdspring.com/blog/apple-logo/"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Logic" TargetMode="External"/><Relationship Id="rId2" Type="http://schemas.openxmlformats.org/officeDocument/2006/relationships/hyperlink" Target="https://en.wikipedia.org/wiki/Computer_scientist" TargetMode="Externa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hyperlink" Target="https://en.wikipedia.org/wiki/Mathematical_and_theoretical_biology" TargetMode="External"/><Relationship Id="rId4" Type="http://schemas.openxmlformats.org/officeDocument/2006/relationships/hyperlink" Target="https://en.wikipedia.org/wiki/Cryptanalysis"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philpapers.org/s/Alan%20M.%20Turing" TargetMode="External"/><Relationship Id="rId2" Type="http://schemas.openxmlformats.org/officeDocument/2006/relationships/hyperlink" Target="https://philpapers.org/go.pl?id=TURCMA&amp;proxyId=&amp;u=http%3A%2F%2Flia.deis.unibo.it%2Fcorsi%2F2005-2006%2FSID-LS-CE%2Fdownloads%2Fturing-article.pdf" TargetMode="External"/><Relationship Id="rId1" Type="http://schemas.openxmlformats.org/officeDocument/2006/relationships/slideLayout" Target="../slideLayouts/slideLayout2.xml"/><Relationship Id="rId6" Type="http://schemas.openxmlformats.org/officeDocument/2006/relationships/hyperlink" Target="https://philpapers.org/rec/TURCMA" TargetMode="External"/><Relationship Id="rId5" Type="http://schemas.openxmlformats.org/officeDocument/2006/relationships/image" Target="../media/image16.png"/><Relationship Id="rId4" Type="http://schemas.openxmlformats.org/officeDocument/2006/relationships/hyperlink" Target="https://philpapers.org/asearch.pl?pub=682"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chat.openai.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royalsocietypublishing.org/doi/10.1098/rsta.2019.0054"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frontiersin.org/articles/10.3389/frai.2020.00004/full" TargetMode="External"/><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skyennis.top/products.aspx?cid=23&amp;cname=neural+network+character+recognition+tutoria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onenote:https://d.docs.live.net/cb5e027006df23c3/Documents/Computer/AI/Support%20math.one#Sigmunt%20Frued&amp;section-id={E7DEA07B-7F2C-419A-8DDD-EA55EBDDDE2F}&amp;page-id={65FB6B2C-F5CC-42FF-B247-79CABB916BB4}&amp;object-id={55CC7734-94B7-4FE5-8E3C-9A7DF23A1382}&amp;71"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contents.premium.naver.com/chatgpt/buff/contents/230622235641423mo"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onenote:https://d.docs.live.net/cb5e027006df23c3/Documents/Computer/AI/Support%20math.one#Sigmunt%20Frued&amp;section-id={E7DEA07B-7F2C-419A-8DDD-EA55EBDDDE2F}&amp;page-id={65FB6B2C-F5CC-42FF-B247-79CABB916BB4}&amp;object-id={55CC7734-94B7-4FE5-8E3C-9A7DF23A1382}&amp;71"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frontiersin.org/articles/10.3389/frai.2020.00004/full"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817FF1-2964-46FB-B1BC-6F5B9675C731}"/>
              </a:ext>
            </a:extLst>
          </p:cNvPr>
          <p:cNvSpPr>
            <a:spLocks noGrp="1"/>
          </p:cNvSpPr>
          <p:nvPr>
            <p:ph type="ctrTitle"/>
          </p:nvPr>
        </p:nvSpPr>
        <p:spPr/>
        <p:txBody>
          <a:bodyPr/>
          <a:lstStyle/>
          <a:p>
            <a:r>
              <a:rPr lang="en-US" altLang="ko-KR" dirty="0"/>
              <a:t>chat GPT</a:t>
            </a:r>
            <a:endParaRPr lang="ko-KR" altLang="en-US" dirty="0"/>
          </a:p>
        </p:txBody>
      </p:sp>
    </p:spTree>
    <p:extLst>
      <p:ext uri="{BB962C8B-B14F-4D97-AF65-F5344CB8AC3E}">
        <p14:creationId xmlns:p14="http://schemas.microsoft.com/office/powerpoint/2010/main" val="981516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sz="2400" b="1" i="1" dirty="0" err="1"/>
              <a:t>Generative</a:t>
            </a:r>
            <a:r>
              <a:rPr lang="ko-KR" altLang="ko-KR" sz="2400" b="1" i="1" dirty="0"/>
              <a:t> </a:t>
            </a:r>
            <a:r>
              <a:rPr lang="ko-KR" altLang="ko-KR" sz="2400" b="1" i="1" dirty="0" err="1"/>
              <a:t>Pre-trained</a:t>
            </a:r>
            <a:r>
              <a:rPr lang="ko-KR" altLang="ko-KR" sz="2400" b="1" i="1" dirty="0"/>
              <a:t> </a:t>
            </a:r>
            <a:r>
              <a:rPr lang="ko-KR" altLang="ko-KR" sz="2400" b="1" i="1" dirty="0" err="1"/>
              <a:t>Transformer</a:t>
            </a:r>
            <a:endParaRPr lang="en-US" altLang="ko-KR" sz="2400" b="1" i="1" dirty="0"/>
          </a:p>
          <a:p>
            <a:endParaRPr lang="en-US" altLang="ko-KR" sz="2400"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dirty="0" err="1">
                <a:highlight>
                  <a:srgbClr val="FFFF00"/>
                </a:highlight>
              </a:rPr>
              <a:t>artificial</a:t>
            </a:r>
            <a:r>
              <a:rPr lang="ko-KR" altLang="ko-KR" dirty="0">
                <a:highlight>
                  <a:srgbClr val="FFFF00"/>
                </a:highlight>
              </a:rPr>
              <a:t> </a:t>
            </a:r>
            <a:r>
              <a:rPr lang="ko-KR" altLang="ko-KR" dirty="0" err="1">
                <a:highlight>
                  <a:srgbClr val="FFFF00"/>
                </a:highlight>
              </a:rPr>
              <a:t>intelligence</a:t>
            </a:r>
            <a:r>
              <a:rPr lang="ko-KR" altLang="ko-KR" dirty="0">
                <a:highlight>
                  <a:srgbClr val="FFFF00"/>
                </a:highlight>
              </a:rPr>
              <a:t> (AI) </a:t>
            </a:r>
            <a:r>
              <a:rPr lang="ko-KR" altLang="ko-KR" dirty="0" err="1"/>
              <a:t>content</a:t>
            </a:r>
            <a:r>
              <a:rPr lang="ko-KR" altLang="ko-KR" dirty="0"/>
              <a:t> </a:t>
            </a:r>
            <a:r>
              <a:rPr lang="ko-KR" altLang="ko-KR" dirty="0" err="1"/>
              <a:t>generator</a:t>
            </a:r>
            <a:r>
              <a:rPr lang="ko-KR" altLang="ko-KR" dirty="0"/>
              <a:t> </a:t>
            </a:r>
            <a:endParaRPr lang="en-US" altLang="ko-KR" dirty="0"/>
          </a:p>
          <a:p>
            <a:pPr marL="457200" lvl="1" indent="0">
              <a:buNone/>
            </a:pPr>
            <a:endParaRPr lang="ko-KR" altLang="ko-KR" dirty="0"/>
          </a:p>
          <a:p>
            <a:pPr marL="457200" lvl="1" indent="0">
              <a:buNone/>
            </a:pPr>
            <a:r>
              <a:rPr lang="ko-KR" altLang="ko-KR" dirty="0" err="1"/>
              <a:t>that</a:t>
            </a:r>
            <a:r>
              <a:rPr lang="ko-KR" altLang="ko-KR" dirty="0"/>
              <a:t> </a:t>
            </a:r>
            <a:r>
              <a:rPr lang="ko-KR" altLang="ko-KR" dirty="0" err="1">
                <a:solidFill>
                  <a:schemeClr val="accent5">
                    <a:lumMod val="50000"/>
                  </a:schemeClr>
                </a:solidFill>
              </a:rPr>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dirty="0" err="1"/>
              <a:t>based</a:t>
            </a:r>
            <a:r>
              <a:rPr lang="ko-KR" altLang="ko-KR" dirty="0"/>
              <a:t> </a:t>
            </a:r>
            <a:r>
              <a:rPr lang="ko-KR" altLang="ko-KR" dirty="0" err="1"/>
              <a:t>on</a:t>
            </a:r>
            <a:r>
              <a:rPr lang="ko-KR" altLang="ko-KR" dirty="0"/>
              <a:t> </a:t>
            </a:r>
            <a:r>
              <a:rPr lang="ko-KR" altLang="ko-KR" dirty="0" err="1"/>
              <a:t>user</a:t>
            </a:r>
            <a:r>
              <a:rPr lang="ko-KR" altLang="ko-KR" dirty="0"/>
              <a:t> </a:t>
            </a:r>
            <a:r>
              <a:rPr lang="ko-KR" altLang="ko-KR" dirty="0" err="1"/>
              <a:t>input</a:t>
            </a:r>
            <a:r>
              <a:rPr lang="ko-KR" altLang="ko-KR" dirty="0"/>
              <a:t>.</a:t>
            </a:r>
            <a:r>
              <a:rPr lang="en-US" altLang="ko-KR" dirty="0"/>
              <a:t> </a:t>
            </a:r>
          </a:p>
          <a:p>
            <a:endParaRPr lang="ko-KR" altLang="en-US" dirty="0"/>
          </a:p>
        </p:txBody>
      </p:sp>
    </p:spTree>
    <p:extLst>
      <p:ext uri="{BB962C8B-B14F-4D97-AF65-F5344CB8AC3E}">
        <p14:creationId xmlns:p14="http://schemas.microsoft.com/office/powerpoint/2010/main" val="993823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E91A46-9E46-4310-8F37-1F257BEDCCA6}"/>
              </a:ext>
            </a:extLst>
          </p:cNvPr>
          <p:cNvSpPr>
            <a:spLocks noGrp="1"/>
          </p:cNvSpPr>
          <p:nvPr>
            <p:ph type="title"/>
          </p:nvPr>
        </p:nvSpPr>
        <p:spPr/>
        <p:txBody>
          <a:bodyPr/>
          <a:lstStyle/>
          <a:p>
            <a:r>
              <a:rPr lang="en-US" altLang="ko-KR" dirty="0"/>
              <a:t>key aspects of human intelligence:</a:t>
            </a:r>
            <a:br>
              <a:rPr lang="en-US" altLang="ko-KR" dirty="0"/>
            </a:br>
            <a:endParaRPr lang="ko-KR" altLang="en-US" dirty="0"/>
          </a:p>
        </p:txBody>
      </p:sp>
      <p:sp>
        <p:nvSpPr>
          <p:cNvPr id="3" name="내용 개체 틀 2">
            <a:extLst>
              <a:ext uri="{FF2B5EF4-FFF2-40B4-BE49-F238E27FC236}">
                <a16:creationId xmlns:a16="http://schemas.microsoft.com/office/drawing/2014/main" id="{66E3F63B-5E3D-4C2E-A0A2-6790D46D5163}"/>
              </a:ext>
            </a:extLst>
          </p:cNvPr>
          <p:cNvSpPr>
            <a:spLocks noGrp="1"/>
          </p:cNvSpPr>
          <p:nvPr>
            <p:ph idx="1"/>
          </p:nvPr>
        </p:nvSpPr>
        <p:spPr/>
        <p:txBody>
          <a:bodyPr>
            <a:normAutofit/>
          </a:bodyPr>
          <a:lstStyle/>
          <a:p>
            <a:r>
              <a:rPr lang="en-US" altLang="ko-KR" sz="1300" dirty="0"/>
              <a:t>Cognitive abilities: </a:t>
            </a:r>
            <a:r>
              <a:rPr lang="en-US" altLang="ko-KR" sz="3600" dirty="0"/>
              <a:t>Thinking</a:t>
            </a:r>
            <a:r>
              <a:rPr lang="en-US" altLang="ko-KR" sz="1300" dirty="0"/>
              <a:t>, reasoning, problem-solving, and memory.</a:t>
            </a:r>
          </a:p>
          <a:p>
            <a:endParaRPr lang="en-US" altLang="ko-KR" sz="1300" dirty="0"/>
          </a:p>
          <a:p>
            <a:r>
              <a:rPr lang="en-US" altLang="ko-KR" sz="1300" dirty="0"/>
              <a:t>Learning and adaptability: Acquiring knowledge and applying it to different situations.</a:t>
            </a:r>
          </a:p>
          <a:p>
            <a:endParaRPr lang="en-US" altLang="ko-KR" sz="1300" dirty="0"/>
          </a:p>
          <a:p>
            <a:r>
              <a:rPr lang="en-US" altLang="ko-KR" sz="1300" dirty="0"/>
              <a:t>Abstract thinking: Grasping complex ideas and making connections.</a:t>
            </a:r>
          </a:p>
          <a:p>
            <a:endParaRPr lang="en-US" altLang="ko-KR" sz="1300" dirty="0"/>
          </a:p>
          <a:p>
            <a:r>
              <a:rPr lang="en-US" altLang="ko-KR" sz="1300" dirty="0"/>
              <a:t>Communication: Effective use of language for understanding and expression.</a:t>
            </a:r>
          </a:p>
          <a:p>
            <a:endParaRPr lang="en-US" altLang="ko-KR" sz="1300" dirty="0"/>
          </a:p>
          <a:p>
            <a:r>
              <a:rPr lang="en-US" altLang="ko-KR" sz="1300" dirty="0"/>
              <a:t>Social and emotional understanding: </a:t>
            </a:r>
            <a:r>
              <a:rPr lang="en-US" altLang="ko-KR" sz="3200" dirty="0"/>
              <a:t>Interacting with others </a:t>
            </a:r>
            <a:r>
              <a:rPr lang="en-US" altLang="ko-KR" sz="1300" dirty="0"/>
              <a:t>and managing emotions.</a:t>
            </a:r>
          </a:p>
          <a:p>
            <a:endParaRPr lang="en-US" altLang="ko-KR" sz="1300" dirty="0"/>
          </a:p>
          <a:p>
            <a:r>
              <a:rPr lang="en-US" altLang="ko-KR" sz="1300" dirty="0"/>
              <a:t>Problem solving and adaptability: Finding solutions and adjusting to new situations.</a:t>
            </a:r>
          </a:p>
          <a:p>
            <a:endParaRPr lang="ko-KR" altLang="en-US" dirty="0"/>
          </a:p>
        </p:txBody>
      </p:sp>
    </p:spTree>
    <p:extLst>
      <p:ext uri="{BB962C8B-B14F-4D97-AF65-F5344CB8AC3E}">
        <p14:creationId xmlns:p14="http://schemas.microsoft.com/office/powerpoint/2010/main" val="1312600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t>Transformer</a:t>
            </a:r>
            <a:endParaRPr lang="en-US" altLang="ko-KR" b="1" i="1" dirty="0"/>
          </a:p>
          <a:p>
            <a:endParaRPr lang="en-US" altLang="ko-KR" b="1" i="1" dirty="0"/>
          </a:p>
          <a:p>
            <a:r>
              <a:rPr lang="ko-KR" altLang="ko-KR" sz="2000" dirty="0" err="1"/>
              <a:t>In</a:t>
            </a:r>
            <a:r>
              <a:rPr lang="ko-KR" altLang="ko-KR" sz="2000" dirty="0"/>
              <a:t> </a:t>
            </a:r>
            <a:r>
              <a:rPr lang="ko-KR" altLang="ko-KR" sz="2000" dirty="0" err="1"/>
              <a:t>a</a:t>
            </a:r>
            <a:r>
              <a:rPr lang="ko-KR" altLang="ko-KR" sz="2000" dirty="0"/>
              <a:t> </a:t>
            </a:r>
            <a:r>
              <a:rPr lang="ko-KR" altLang="ko-KR" sz="2000" dirty="0" err="1"/>
              <a:t>nutshell</a:t>
            </a:r>
            <a:r>
              <a:rPr lang="ko-KR" altLang="ko-KR" sz="2000" dirty="0"/>
              <a:t>, </a:t>
            </a:r>
            <a:r>
              <a:rPr lang="ko-KR" altLang="ko-KR" sz="2000" dirty="0" err="1"/>
              <a:t>Chat</a:t>
            </a:r>
            <a:r>
              <a:rPr lang="ko-KR" altLang="ko-KR" sz="2000" dirty="0"/>
              <a:t> GPT </a:t>
            </a:r>
            <a:r>
              <a:rPr lang="ko-KR" altLang="ko-KR" sz="2000" dirty="0" err="1"/>
              <a:t>is</a:t>
            </a:r>
            <a:r>
              <a:rPr lang="ko-KR" altLang="ko-KR" sz="2000" dirty="0"/>
              <a:t> </a:t>
            </a:r>
            <a:r>
              <a:rPr lang="ko-KR" altLang="ko-KR" sz="2000" dirty="0" err="1"/>
              <a:t>an</a:t>
            </a:r>
            <a:r>
              <a:rPr lang="ko-KR" altLang="ko-KR" sz="2000" dirty="0"/>
              <a:t> </a:t>
            </a:r>
            <a:endParaRPr lang="en-US" altLang="ko-KR" sz="2000" dirty="0"/>
          </a:p>
          <a:p>
            <a:endParaRPr lang="ko-KR" altLang="ko-KR" sz="2000" dirty="0"/>
          </a:p>
          <a:p>
            <a:pPr marL="457200" lvl="1" indent="0">
              <a:buNone/>
            </a:pPr>
            <a:r>
              <a:rPr lang="ko-KR" altLang="ko-KR" sz="2000" dirty="0" err="1"/>
              <a:t>artificial</a:t>
            </a:r>
            <a:r>
              <a:rPr lang="ko-KR" altLang="ko-KR" sz="2000" dirty="0"/>
              <a:t> </a:t>
            </a:r>
            <a:r>
              <a:rPr lang="ko-KR" altLang="ko-KR" sz="2000" dirty="0" err="1"/>
              <a:t>intelligence</a:t>
            </a:r>
            <a:r>
              <a:rPr lang="ko-KR" altLang="ko-KR" sz="2000" dirty="0"/>
              <a:t> (AI) </a:t>
            </a:r>
            <a:r>
              <a:rPr lang="ko-KR" altLang="ko-KR" sz="2000" dirty="0" err="1"/>
              <a:t>content</a:t>
            </a:r>
            <a:r>
              <a:rPr lang="ko-KR" altLang="ko-KR" sz="2000" dirty="0"/>
              <a:t> </a:t>
            </a:r>
            <a:r>
              <a:rPr lang="ko-KR" altLang="ko-KR" sz="2000" dirty="0" err="1"/>
              <a:t>generator</a:t>
            </a:r>
            <a:r>
              <a:rPr lang="ko-KR" altLang="ko-KR" sz="2000" dirty="0"/>
              <a:t> </a:t>
            </a:r>
            <a:endParaRPr lang="en-US" altLang="ko-KR" sz="2000" dirty="0"/>
          </a:p>
          <a:p>
            <a:pPr marL="457200" lvl="1" indent="0">
              <a:buNone/>
            </a:pPr>
            <a:endParaRPr lang="ko-KR" altLang="ko-KR" sz="2000" dirty="0">
              <a:highlight>
                <a:srgbClr val="C0C0C0"/>
              </a:highlight>
            </a:endParaRPr>
          </a:p>
          <a:p>
            <a:pPr marL="457200" lvl="1" indent="0">
              <a:buNone/>
            </a:pPr>
            <a:r>
              <a:rPr lang="ko-KR" altLang="ko-KR" sz="2000" dirty="0" err="1"/>
              <a:t>that</a:t>
            </a:r>
            <a:r>
              <a:rPr lang="ko-KR" altLang="ko-KR" sz="2000" dirty="0"/>
              <a:t> </a:t>
            </a:r>
            <a:r>
              <a:rPr lang="ko-KR" altLang="ko-KR" sz="3200" dirty="0" err="1">
                <a:solidFill>
                  <a:schemeClr val="accent5">
                    <a:lumMod val="50000"/>
                  </a:schemeClr>
                </a:solidFill>
                <a:highlight>
                  <a:srgbClr val="FFFF00"/>
                </a:highlight>
              </a:rPr>
              <a:t>semi-autonomously</a:t>
            </a:r>
            <a:r>
              <a:rPr lang="ko-KR" altLang="ko-KR" sz="2000" dirty="0"/>
              <a:t> </a:t>
            </a:r>
            <a:r>
              <a:rPr lang="ko-KR" altLang="ko-KR" sz="2000" dirty="0" err="1"/>
              <a:t>creates</a:t>
            </a:r>
            <a:r>
              <a:rPr lang="ko-KR" altLang="ko-KR" sz="2000" dirty="0"/>
              <a:t> </a:t>
            </a:r>
            <a:r>
              <a:rPr lang="ko-KR" altLang="ko-KR" sz="2000" dirty="0" err="1"/>
              <a:t>phrases</a:t>
            </a:r>
            <a:r>
              <a:rPr lang="ko-KR" altLang="ko-KR" sz="2000" dirty="0"/>
              <a:t> and </a:t>
            </a:r>
            <a:r>
              <a:rPr lang="ko-KR" altLang="ko-KR" sz="2000" dirty="0" err="1"/>
              <a:t>articles</a:t>
            </a:r>
            <a:r>
              <a:rPr lang="ko-KR" altLang="ko-KR" sz="2000" dirty="0"/>
              <a:t> </a:t>
            </a:r>
            <a:endParaRPr lang="en-US" altLang="ko-KR" sz="2000" dirty="0"/>
          </a:p>
          <a:p>
            <a:pPr marL="457200" lvl="1" indent="0">
              <a:buNone/>
            </a:pPr>
            <a:endParaRPr lang="en-US" altLang="ko-KR" sz="2000" dirty="0"/>
          </a:p>
          <a:p>
            <a:pPr marL="457200" lvl="1" indent="0">
              <a:buNone/>
            </a:pPr>
            <a:r>
              <a:rPr lang="ko-KR" altLang="ko-KR" sz="2000" dirty="0" err="1"/>
              <a:t>based</a:t>
            </a:r>
            <a:r>
              <a:rPr lang="ko-KR" altLang="ko-KR" sz="2000" dirty="0"/>
              <a:t> </a:t>
            </a:r>
            <a:r>
              <a:rPr lang="ko-KR" altLang="ko-KR" sz="2000" dirty="0" err="1"/>
              <a:t>on</a:t>
            </a:r>
            <a:r>
              <a:rPr lang="ko-KR" altLang="ko-KR" sz="2000" dirty="0"/>
              <a:t> </a:t>
            </a:r>
            <a:r>
              <a:rPr lang="ko-KR" altLang="ko-KR" sz="2000" dirty="0" err="1"/>
              <a:t>user</a:t>
            </a:r>
            <a:r>
              <a:rPr lang="ko-KR" altLang="ko-KR" sz="2000" dirty="0"/>
              <a:t> </a:t>
            </a:r>
            <a:r>
              <a:rPr lang="ko-KR" altLang="ko-KR" sz="2000" dirty="0" err="1"/>
              <a:t>input</a:t>
            </a:r>
            <a:r>
              <a:rPr lang="ko-KR" altLang="ko-KR" sz="2000" dirty="0"/>
              <a:t>.</a:t>
            </a:r>
            <a:r>
              <a:rPr lang="en-US" altLang="ko-KR" sz="2000" dirty="0"/>
              <a:t> </a:t>
            </a:r>
          </a:p>
          <a:p>
            <a:endParaRPr lang="ko-KR" altLang="en-US" dirty="0"/>
          </a:p>
        </p:txBody>
      </p:sp>
    </p:spTree>
    <p:extLst>
      <p:ext uri="{BB962C8B-B14F-4D97-AF65-F5344CB8AC3E}">
        <p14:creationId xmlns:p14="http://schemas.microsoft.com/office/powerpoint/2010/main" val="1709399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finition &#10;Example &#10;Autologous &#10;Refers to the process involving the use of &#10;a person's own tissues or cells. It's &#10;commonly used in medical procedures &#10;like autologous transfusions or grafts, &#10;where the donor and recipient are the &#10;same person. &#10;Mostly used in medical and biological &#10;contexts. &#10;An autologous blood transfusion is a &#10;procedure where a person receives their &#10;own blood, reducing the risk of many &#10;infectious complications associated with &#10;allogenic (from a different person) blood &#10;transfusions. &#10;Refers to a process or device that &#10;operates independently with little or no &#10;human control. It's commonly used in the &#10;context of machines, systems or &#10;processes that can operate without direct &#10;human intervention. &#10;Broadly used in technology, engineering, &#10;computing, and other fields where &#10;machinery and processes can function &#10;independently. &#10;An automatic door is a door that opens &#10;automatically when a person approaches &#10;it and closes once the person has passed &#10;through. ">
            <a:extLst>
              <a:ext uri="{FF2B5EF4-FFF2-40B4-BE49-F238E27FC236}">
                <a16:creationId xmlns:a16="http://schemas.microsoft.com/office/drawing/2014/main" id="{8E0A50F0-9B27-4D75-BD82-CC8DB52C80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5464" y="365125"/>
            <a:ext cx="9646000" cy="6450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391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8793DC4-7BB1-47E1-B91F-B101F6158A2F}"/>
              </a:ext>
            </a:extLst>
          </p:cNvPr>
          <p:cNvSpPr>
            <a:spLocks noGrp="1"/>
          </p:cNvSpPr>
          <p:nvPr>
            <p:ph idx="1"/>
          </p:nvPr>
        </p:nvSpPr>
        <p:spPr/>
        <p:txBody>
          <a:bodyPr/>
          <a:lstStyle/>
          <a:p>
            <a:r>
              <a:rPr lang="ko-KR" altLang="ko-KR" b="1" dirty="0"/>
              <a:t>"</a:t>
            </a:r>
            <a:r>
              <a:rPr lang="ko-KR" altLang="ko-KR" b="1" dirty="0" err="1"/>
              <a:t>Autonomously</a:t>
            </a:r>
            <a:r>
              <a:rPr lang="en-US" altLang="ko-KR" b="1" dirty="0"/>
              <a:t>”</a:t>
            </a:r>
            <a:r>
              <a:rPr lang="ko-KR" altLang="ko-KR" sz="1000" b="1" dirty="0"/>
              <a:t>"</a:t>
            </a:r>
            <a:r>
              <a:rPr lang="ko-KR" altLang="ko-KR" sz="1000" dirty="0"/>
              <a:t> </a:t>
            </a:r>
            <a:r>
              <a:rPr lang="ko-KR" altLang="ko-KR" sz="1000" dirty="0" err="1"/>
              <a:t>refers</a:t>
            </a:r>
            <a:r>
              <a:rPr lang="ko-KR" altLang="ko-KR" sz="1000" dirty="0"/>
              <a:t> </a:t>
            </a:r>
            <a:r>
              <a:rPr lang="ko-KR" altLang="ko-KR" sz="1000" dirty="0" err="1"/>
              <a:t>to</a:t>
            </a:r>
            <a:r>
              <a:rPr lang="ko-KR" altLang="ko-KR" sz="1000" dirty="0"/>
              <a:t> </a:t>
            </a:r>
            <a:r>
              <a:rPr lang="ko-KR" altLang="ko-KR" sz="1000" dirty="0" err="1"/>
              <a:t>the</a:t>
            </a:r>
            <a:r>
              <a:rPr lang="ko-KR" altLang="ko-KR" sz="1000" dirty="0"/>
              <a:t> </a:t>
            </a:r>
            <a:r>
              <a:rPr lang="ko-KR" altLang="ko-KR" sz="1000" dirty="0" err="1"/>
              <a:t>ability</a:t>
            </a:r>
            <a:r>
              <a:rPr lang="ko-KR" altLang="ko-KR" sz="1000" dirty="0"/>
              <a:t> of </a:t>
            </a:r>
            <a:r>
              <a:rPr lang="ko-KR" altLang="ko-KR" sz="1000" dirty="0" err="1"/>
              <a:t>a</a:t>
            </a:r>
            <a:r>
              <a:rPr lang="ko-KR" altLang="ko-KR" sz="1000" dirty="0"/>
              <a:t> </a:t>
            </a:r>
            <a:r>
              <a:rPr lang="ko-KR" altLang="ko-KR" sz="1000" dirty="0" err="1"/>
              <a:t>system</a:t>
            </a:r>
            <a:r>
              <a:rPr lang="ko-KR" altLang="ko-KR" sz="1000" dirty="0"/>
              <a:t> </a:t>
            </a:r>
            <a:r>
              <a:rPr lang="ko-KR" altLang="ko-KR" sz="1000" dirty="0" err="1"/>
              <a:t>or</a:t>
            </a:r>
            <a:r>
              <a:rPr lang="ko-KR" altLang="ko-KR" sz="1000" dirty="0"/>
              <a:t> </a:t>
            </a:r>
            <a:r>
              <a:rPr lang="ko-KR" altLang="ko-KR" sz="1000" dirty="0" err="1"/>
              <a:t>entity</a:t>
            </a:r>
            <a:r>
              <a:rPr lang="ko-KR" altLang="ko-KR" sz="1000" dirty="0"/>
              <a:t> </a:t>
            </a:r>
            <a:r>
              <a:rPr lang="ko-KR" altLang="ko-KR" sz="1000" dirty="0" err="1"/>
              <a:t>to</a:t>
            </a:r>
            <a:r>
              <a:rPr lang="ko-KR" altLang="ko-KR" sz="1000" dirty="0"/>
              <a:t> </a:t>
            </a:r>
            <a:r>
              <a:rPr lang="ko-KR" altLang="ko-KR" sz="1000" dirty="0" err="1"/>
              <a:t>act</a:t>
            </a:r>
            <a:r>
              <a:rPr lang="ko-KR" altLang="ko-KR" sz="1000" dirty="0"/>
              <a:t>, </a:t>
            </a:r>
            <a:r>
              <a:rPr lang="ko-KR" altLang="ko-KR" sz="1000" dirty="0" err="1"/>
              <a:t>function</a:t>
            </a:r>
            <a:r>
              <a:rPr lang="ko-KR" altLang="ko-KR" sz="1000" dirty="0"/>
              <a:t>, </a:t>
            </a:r>
            <a:r>
              <a:rPr lang="ko-KR" altLang="ko-KR" sz="1000" dirty="0" err="1"/>
              <a:t>or</a:t>
            </a:r>
            <a:r>
              <a:rPr lang="ko-KR" altLang="ko-KR" sz="1000" dirty="0"/>
              <a:t> </a:t>
            </a:r>
            <a:r>
              <a:rPr lang="ko-KR" altLang="ko-KR" sz="1000" u="sng" dirty="0" err="1"/>
              <a:t>make</a:t>
            </a:r>
            <a:r>
              <a:rPr lang="ko-KR" altLang="ko-KR" sz="1000" u="sng" dirty="0"/>
              <a:t> </a:t>
            </a:r>
            <a:r>
              <a:rPr lang="ko-KR" altLang="ko-KR" sz="1000" u="sng" dirty="0" err="1"/>
              <a:t>decisions</a:t>
            </a:r>
            <a:r>
              <a:rPr lang="ko-KR" altLang="ko-KR" sz="1000" u="sng" dirty="0"/>
              <a:t> </a:t>
            </a:r>
            <a:r>
              <a:rPr lang="ko-KR" altLang="ko-KR" sz="1000" u="sng" dirty="0" err="1"/>
              <a:t>independently</a:t>
            </a:r>
            <a:r>
              <a:rPr lang="ko-KR" altLang="ko-KR" sz="1000" dirty="0"/>
              <a:t>, </a:t>
            </a:r>
            <a:r>
              <a:rPr lang="ko-KR" altLang="ko-KR" sz="1000" dirty="0" err="1"/>
              <a:t>without</a:t>
            </a:r>
            <a:r>
              <a:rPr lang="ko-KR" altLang="ko-KR" sz="1000" dirty="0"/>
              <a:t> </a:t>
            </a:r>
            <a:r>
              <a:rPr lang="ko-KR" altLang="ko-KR" sz="1000" dirty="0" err="1"/>
              <a:t>external</a:t>
            </a:r>
            <a:r>
              <a:rPr lang="ko-KR" altLang="ko-KR" sz="1000" dirty="0"/>
              <a:t> </a:t>
            </a:r>
            <a:r>
              <a:rPr lang="ko-KR" altLang="ko-KR" sz="1000" dirty="0" err="1"/>
              <a:t>control</a:t>
            </a:r>
            <a:r>
              <a:rPr lang="ko-KR" altLang="ko-KR" sz="1000" dirty="0"/>
              <a:t> </a:t>
            </a:r>
            <a:r>
              <a:rPr lang="ko-KR" altLang="ko-KR" sz="1000" dirty="0" err="1"/>
              <a:t>or</a:t>
            </a:r>
            <a:r>
              <a:rPr lang="ko-KR" altLang="ko-KR" sz="1000" dirty="0"/>
              <a:t> </a:t>
            </a:r>
            <a:r>
              <a:rPr lang="ko-KR" altLang="ko-KR" sz="1000" dirty="0" err="1"/>
              <a:t>influence</a:t>
            </a:r>
            <a:r>
              <a:rPr lang="ko-KR" altLang="ko-KR" sz="1000" dirty="0"/>
              <a:t>. </a:t>
            </a:r>
            <a:r>
              <a:rPr lang="ko-KR" altLang="ko-KR" sz="1000" dirty="0" err="1"/>
              <a:t>It</a:t>
            </a:r>
            <a:r>
              <a:rPr lang="ko-KR" altLang="ko-KR" sz="1000" dirty="0"/>
              <a:t> </a:t>
            </a:r>
            <a:r>
              <a:rPr lang="ko-KR" altLang="ko-KR" sz="1000" dirty="0" err="1"/>
              <a:t>implies</a:t>
            </a:r>
            <a:r>
              <a:rPr lang="ko-KR" altLang="ko-KR" sz="1000" dirty="0"/>
              <a:t> </a:t>
            </a:r>
            <a:r>
              <a:rPr lang="ko-KR" altLang="ko-KR" sz="1000" dirty="0" err="1"/>
              <a:t>self-governance</a:t>
            </a:r>
            <a:r>
              <a:rPr lang="ko-KR" altLang="ko-KR" sz="1000" dirty="0"/>
              <a:t> </a:t>
            </a:r>
            <a:r>
              <a:rPr lang="ko-KR" altLang="ko-KR" sz="1000" dirty="0" err="1"/>
              <a:t>or</a:t>
            </a:r>
            <a:r>
              <a:rPr lang="ko-KR" altLang="ko-KR" sz="1000" dirty="0"/>
              <a:t> </a:t>
            </a:r>
            <a:r>
              <a:rPr lang="ko-KR" altLang="ko-KR" sz="1000" dirty="0" err="1"/>
              <a:t>self-direction</a:t>
            </a:r>
            <a:r>
              <a:rPr lang="ko-KR" altLang="ko-KR" sz="1000" dirty="0"/>
              <a:t>.</a:t>
            </a:r>
            <a:r>
              <a:rPr lang="en-US" altLang="ko-KR" sz="1000" dirty="0"/>
              <a:t>    </a:t>
            </a:r>
            <a:r>
              <a:rPr lang="en-US" altLang="ko-KR" dirty="0"/>
              <a:t>Car</a:t>
            </a:r>
          </a:p>
          <a:p>
            <a:endParaRPr lang="en-US" altLang="ko-KR" dirty="0"/>
          </a:p>
          <a:p>
            <a:r>
              <a:rPr lang="ko-KR" altLang="en-US" b="1" dirty="0"/>
              <a:t>“</a:t>
            </a:r>
            <a:r>
              <a:rPr lang="en-US" altLang="ko-KR" b="1" dirty="0"/>
              <a:t>A</a:t>
            </a:r>
            <a:r>
              <a:rPr lang="ko-KR" altLang="ko-KR" b="1" dirty="0" err="1"/>
              <a:t>utomatically</a:t>
            </a:r>
            <a:r>
              <a:rPr lang="en-US" altLang="ko-KR" b="1" dirty="0"/>
              <a:t>”</a:t>
            </a:r>
            <a:r>
              <a:rPr lang="ko-KR" altLang="ko-KR" sz="1000" b="1" dirty="0"/>
              <a:t>"</a:t>
            </a:r>
            <a:r>
              <a:rPr lang="ko-KR" altLang="ko-KR" sz="1000" dirty="0"/>
              <a:t> </a:t>
            </a:r>
            <a:r>
              <a:rPr lang="ko-KR" altLang="ko-KR" sz="1000" dirty="0" err="1"/>
              <a:t>refers</a:t>
            </a:r>
            <a:r>
              <a:rPr lang="ko-KR" altLang="ko-KR" sz="1000" dirty="0"/>
              <a:t> </a:t>
            </a:r>
            <a:r>
              <a:rPr lang="ko-KR" altLang="ko-KR" sz="1000" dirty="0" err="1"/>
              <a:t>to</a:t>
            </a:r>
            <a:r>
              <a:rPr lang="ko-KR" altLang="ko-KR" sz="1000" dirty="0"/>
              <a:t> </a:t>
            </a:r>
            <a:r>
              <a:rPr lang="ko-KR" altLang="ko-KR" sz="1000" dirty="0" err="1"/>
              <a:t>a</a:t>
            </a:r>
            <a:r>
              <a:rPr lang="ko-KR" altLang="ko-KR" sz="1000" dirty="0"/>
              <a:t> </a:t>
            </a:r>
            <a:r>
              <a:rPr lang="ko-KR" altLang="ko-KR" sz="1000" dirty="0" err="1"/>
              <a:t>process</a:t>
            </a:r>
            <a:r>
              <a:rPr lang="ko-KR" altLang="ko-KR" sz="1000" dirty="0"/>
              <a:t> </a:t>
            </a:r>
            <a:r>
              <a:rPr lang="ko-KR" altLang="ko-KR" sz="1000" dirty="0" err="1"/>
              <a:t>or</a:t>
            </a:r>
            <a:r>
              <a:rPr lang="ko-KR" altLang="ko-KR" sz="1000" dirty="0"/>
              <a:t> </a:t>
            </a:r>
            <a:r>
              <a:rPr lang="ko-KR" altLang="ko-KR" sz="1000" dirty="0" err="1"/>
              <a:t>action</a:t>
            </a:r>
            <a:r>
              <a:rPr lang="ko-KR" altLang="ko-KR" sz="1000" dirty="0"/>
              <a:t> </a:t>
            </a:r>
            <a:r>
              <a:rPr lang="ko-KR" altLang="ko-KR" sz="1000" dirty="0" err="1"/>
              <a:t>that</a:t>
            </a:r>
            <a:r>
              <a:rPr lang="ko-KR" altLang="ko-KR" sz="1000" dirty="0"/>
              <a:t> </a:t>
            </a:r>
            <a:r>
              <a:rPr lang="ko-KR" altLang="ko-KR" sz="1000" dirty="0" err="1"/>
              <a:t>occurs</a:t>
            </a:r>
            <a:r>
              <a:rPr lang="ko-KR" altLang="ko-KR" sz="1000" dirty="0"/>
              <a:t> </a:t>
            </a:r>
            <a:r>
              <a:rPr lang="ko-KR" altLang="ko-KR" sz="1000" dirty="0" err="1"/>
              <a:t>without</a:t>
            </a:r>
            <a:r>
              <a:rPr lang="ko-KR" altLang="ko-KR" sz="1000" dirty="0"/>
              <a:t> </a:t>
            </a:r>
            <a:r>
              <a:rPr lang="ko-KR" altLang="ko-KR" sz="1000" dirty="0" err="1"/>
              <a:t>manual</a:t>
            </a:r>
            <a:r>
              <a:rPr lang="ko-KR" altLang="ko-KR" sz="1000" dirty="0"/>
              <a:t> </a:t>
            </a:r>
            <a:r>
              <a:rPr lang="ko-KR" altLang="ko-KR" sz="1000" dirty="0" err="1"/>
              <a:t>intervention</a:t>
            </a:r>
            <a:r>
              <a:rPr lang="ko-KR" altLang="ko-KR" sz="1000" dirty="0"/>
              <a:t> </a:t>
            </a:r>
            <a:r>
              <a:rPr lang="ko-KR" altLang="ko-KR" sz="1000" dirty="0" err="1"/>
              <a:t>or</a:t>
            </a:r>
            <a:r>
              <a:rPr lang="ko-KR" altLang="ko-KR" sz="1000" dirty="0"/>
              <a:t> </a:t>
            </a:r>
            <a:r>
              <a:rPr lang="ko-KR" altLang="ko-KR" sz="1000" dirty="0" err="1"/>
              <a:t>human</a:t>
            </a:r>
            <a:r>
              <a:rPr lang="ko-KR" altLang="ko-KR" sz="1000" dirty="0"/>
              <a:t> </a:t>
            </a:r>
            <a:r>
              <a:rPr lang="ko-KR" altLang="ko-KR" sz="1000" dirty="0" err="1"/>
              <a:t>effort</a:t>
            </a:r>
            <a:r>
              <a:rPr lang="ko-KR" altLang="ko-KR" sz="1000" dirty="0"/>
              <a:t>. </a:t>
            </a:r>
            <a:r>
              <a:rPr lang="ko-KR" altLang="ko-KR" sz="1000" dirty="0" err="1"/>
              <a:t>It</a:t>
            </a:r>
            <a:r>
              <a:rPr lang="ko-KR" altLang="ko-KR" sz="1000" dirty="0"/>
              <a:t> </a:t>
            </a:r>
            <a:r>
              <a:rPr lang="ko-KR" altLang="ko-KR" sz="1000" dirty="0" err="1"/>
              <a:t>implies</a:t>
            </a:r>
            <a:r>
              <a:rPr lang="ko-KR" altLang="ko-KR" sz="1000" dirty="0"/>
              <a:t> </a:t>
            </a:r>
            <a:r>
              <a:rPr lang="ko-KR" altLang="ko-KR" sz="1000" dirty="0" err="1"/>
              <a:t>the</a:t>
            </a:r>
            <a:r>
              <a:rPr lang="ko-KR" altLang="ko-KR" sz="1000" dirty="0"/>
              <a:t> </a:t>
            </a:r>
            <a:r>
              <a:rPr lang="ko-KR" altLang="ko-KR" sz="1000" dirty="0" err="1"/>
              <a:t>use</a:t>
            </a:r>
            <a:r>
              <a:rPr lang="ko-KR" altLang="ko-KR" sz="1000" dirty="0"/>
              <a:t> of </a:t>
            </a:r>
            <a:r>
              <a:rPr lang="ko-KR" altLang="ko-KR" sz="1000" dirty="0" err="1"/>
              <a:t>mechanisms</a:t>
            </a:r>
            <a:r>
              <a:rPr lang="ko-KR" altLang="ko-KR" sz="1000" dirty="0"/>
              <a:t>, </a:t>
            </a:r>
            <a:r>
              <a:rPr lang="ko-KR" altLang="ko-KR" sz="1000" dirty="0" err="1"/>
              <a:t>sensors</a:t>
            </a:r>
            <a:r>
              <a:rPr lang="ko-KR" altLang="ko-KR" sz="1000" dirty="0"/>
              <a:t>, </a:t>
            </a:r>
            <a:r>
              <a:rPr lang="ko-KR" altLang="ko-KR" sz="1000" dirty="0" err="1"/>
              <a:t>or</a:t>
            </a:r>
            <a:r>
              <a:rPr lang="ko-KR" altLang="ko-KR" sz="1000" dirty="0"/>
              <a:t> </a:t>
            </a:r>
            <a:r>
              <a:rPr lang="ko-KR" altLang="ko-KR" sz="1000" u="sng" dirty="0" err="1"/>
              <a:t>predefined</a:t>
            </a:r>
            <a:r>
              <a:rPr lang="ko-KR" altLang="ko-KR" sz="1000" u="sng" dirty="0"/>
              <a:t> </a:t>
            </a:r>
            <a:r>
              <a:rPr lang="ko-KR" altLang="ko-KR" sz="1000" u="sng" dirty="0" err="1"/>
              <a:t>rules</a:t>
            </a:r>
            <a:r>
              <a:rPr lang="ko-KR" altLang="ko-KR" sz="1000" u="sng" dirty="0"/>
              <a:t> </a:t>
            </a:r>
            <a:r>
              <a:rPr lang="ko-KR" altLang="ko-KR" sz="1000" u="sng" dirty="0" err="1"/>
              <a:t>to</a:t>
            </a:r>
            <a:r>
              <a:rPr lang="ko-KR" altLang="ko-KR" sz="1000" u="sng" dirty="0"/>
              <a:t> </a:t>
            </a:r>
            <a:r>
              <a:rPr lang="ko-KR" altLang="ko-KR" sz="1000" u="sng" dirty="0" err="1"/>
              <a:t>perform</a:t>
            </a:r>
            <a:r>
              <a:rPr lang="ko-KR" altLang="ko-KR" sz="1000" u="sng" dirty="0"/>
              <a:t> </a:t>
            </a:r>
            <a:r>
              <a:rPr lang="ko-KR" altLang="ko-KR" sz="1000" u="sng" dirty="0" err="1"/>
              <a:t>tasks</a:t>
            </a:r>
            <a:r>
              <a:rPr lang="ko-KR" altLang="ko-KR" sz="1000" dirty="0"/>
              <a:t> </a:t>
            </a:r>
            <a:r>
              <a:rPr lang="ko-KR" altLang="ko-KR" sz="1000" dirty="0" err="1"/>
              <a:t>or</a:t>
            </a:r>
            <a:r>
              <a:rPr lang="ko-KR" altLang="ko-KR" sz="1000" dirty="0"/>
              <a:t> </a:t>
            </a:r>
            <a:r>
              <a:rPr lang="ko-KR" altLang="ko-KR" sz="1000" dirty="0" err="1"/>
              <a:t>execute</a:t>
            </a:r>
            <a:r>
              <a:rPr lang="ko-KR" altLang="ko-KR" sz="1000" dirty="0"/>
              <a:t> </a:t>
            </a:r>
            <a:r>
              <a:rPr lang="ko-KR" altLang="ko-KR" sz="1000" dirty="0" err="1"/>
              <a:t>actions</a:t>
            </a:r>
            <a:r>
              <a:rPr lang="ko-KR" altLang="ko-KR" sz="1000" dirty="0"/>
              <a:t>.</a:t>
            </a:r>
            <a:r>
              <a:rPr lang="en-US" altLang="ko-KR" sz="1000" dirty="0"/>
              <a:t> </a:t>
            </a:r>
            <a:r>
              <a:rPr lang="ko-KR" altLang="ko-KR" dirty="0" err="1"/>
              <a:t>automatic</a:t>
            </a:r>
            <a:r>
              <a:rPr lang="ko-KR" altLang="ko-KR" dirty="0"/>
              <a:t> </a:t>
            </a:r>
            <a:r>
              <a:rPr lang="ko-KR" altLang="ko-KR" dirty="0" err="1"/>
              <a:t>washing</a:t>
            </a:r>
            <a:r>
              <a:rPr lang="ko-KR" altLang="ko-KR" dirty="0"/>
              <a:t> </a:t>
            </a:r>
            <a:r>
              <a:rPr lang="ko-KR" altLang="ko-KR" dirty="0" err="1"/>
              <a:t>machine</a:t>
            </a:r>
            <a:endParaRPr lang="ko-KR" altLang="en-US" dirty="0"/>
          </a:p>
        </p:txBody>
      </p:sp>
    </p:spTree>
    <p:extLst>
      <p:ext uri="{BB962C8B-B14F-4D97-AF65-F5344CB8AC3E}">
        <p14:creationId xmlns:p14="http://schemas.microsoft.com/office/powerpoint/2010/main" val="1420408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44E12F-015A-4744-98F7-C92AC9C3F51A}"/>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BA49C99B-6145-4CFE-8F17-6E1FCC7DF6E6}"/>
              </a:ext>
            </a:extLst>
          </p:cNvPr>
          <p:cNvSpPr>
            <a:spLocks noGrp="1"/>
          </p:cNvSpPr>
          <p:nvPr>
            <p:ph idx="1"/>
          </p:nvPr>
        </p:nvSpPr>
        <p:spPr/>
        <p:txBody>
          <a:bodyPr>
            <a:normAutofit/>
          </a:bodyPr>
          <a:lstStyle/>
          <a:p>
            <a:pPr fontAlgn="ctr"/>
            <a:r>
              <a:rPr lang="ko-KR" altLang="ko-KR" b="1" dirty="0" err="1"/>
              <a:t>Fine-tuning</a:t>
            </a:r>
            <a:r>
              <a:rPr lang="ko-KR" altLang="ko-KR" sz="1000" b="1" dirty="0"/>
              <a:t>:-</a:t>
            </a:r>
            <a:r>
              <a:rPr lang="x-none" altLang="ko-KR" sz="1000" dirty="0"/>
              <a:t> </a:t>
            </a:r>
            <a:r>
              <a:rPr lang="ko-KR" altLang="ko-KR" sz="1000" dirty="0"/>
              <a:t>One of </a:t>
            </a:r>
            <a:r>
              <a:rPr lang="ko-KR" altLang="ko-KR" sz="1000" dirty="0" err="1"/>
              <a:t>the</a:t>
            </a:r>
            <a:r>
              <a:rPr lang="ko-KR" altLang="ko-KR" sz="1000" dirty="0"/>
              <a:t> </a:t>
            </a:r>
            <a:r>
              <a:rPr lang="ko-KR" altLang="ko-KR" sz="1000" dirty="0" err="1"/>
              <a:t>most</a:t>
            </a:r>
            <a:r>
              <a:rPr lang="ko-KR" altLang="ko-KR" sz="1000" dirty="0"/>
              <a:t> </a:t>
            </a:r>
            <a:r>
              <a:rPr lang="ko-KR" altLang="ko-KR" sz="1000" dirty="0" err="1"/>
              <a:t>common</a:t>
            </a:r>
            <a:r>
              <a:rPr lang="ko-KR" altLang="ko-KR" sz="1000" dirty="0"/>
              <a:t> </a:t>
            </a:r>
            <a:r>
              <a:rPr lang="ko-KR" altLang="ko-KR" sz="1000" dirty="0" err="1"/>
              <a:t>ways</a:t>
            </a:r>
            <a:r>
              <a:rPr lang="ko-KR" altLang="ko-KR" sz="1000" dirty="0"/>
              <a:t> </a:t>
            </a:r>
            <a:r>
              <a:rPr lang="ko-KR" altLang="ko-KR" sz="1000" dirty="0" err="1"/>
              <a:t>to</a:t>
            </a:r>
            <a:r>
              <a:rPr lang="ko-KR" altLang="ko-KR" sz="1000" dirty="0"/>
              <a:t> </a:t>
            </a:r>
            <a:r>
              <a:rPr lang="ko-KR" altLang="ko-KR" sz="1000" dirty="0" err="1"/>
              <a:t>use</a:t>
            </a:r>
            <a:r>
              <a:rPr lang="ko-KR" altLang="ko-KR" sz="1000" dirty="0"/>
              <a:t> </a:t>
            </a:r>
            <a:r>
              <a:rPr lang="ko-KR" altLang="ko-KR" sz="1000" dirty="0" err="1"/>
              <a:t>Chat</a:t>
            </a:r>
            <a:r>
              <a:rPr lang="ko-KR" altLang="ko-KR" sz="1000" dirty="0"/>
              <a:t> GPT </a:t>
            </a:r>
            <a:r>
              <a:rPr lang="ko-KR" altLang="ko-KR" sz="1000" dirty="0" err="1"/>
              <a:t>is</a:t>
            </a:r>
            <a:r>
              <a:rPr lang="ko-KR" altLang="ko-KR" sz="1000" dirty="0"/>
              <a:t> </a:t>
            </a:r>
            <a:r>
              <a:rPr lang="ko-KR" altLang="ko-KR" sz="1000" dirty="0" err="1"/>
              <a:t>to</a:t>
            </a:r>
            <a:r>
              <a:rPr lang="ko-KR" altLang="ko-KR" sz="1000" dirty="0"/>
              <a:t> </a:t>
            </a:r>
            <a:r>
              <a:rPr lang="ko-KR" altLang="ko-KR" sz="1000" dirty="0" err="1"/>
              <a:t>fine-tune</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specific</a:t>
            </a:r>
            <a:r>
              <a:rPr lang="ko-KR" altLang="ko-KR" sz="1000" dirty="0"/>
              <a:t> </a:t>
            </a:r>
            <a:r>
              <a:rPr lang="ko-KR" altLang="ko-KR" sz="1000" dirty="0" err="1"/>
              <a:t>task</a:t>
            </a:r>
            <a:r>
              <a:rPr lang="ko-KR" altLang="ko-KR" sz="1000" dirty="0"/>
              <a:t> </a:t>
            </a:r>
            <a:r>
              <a:rPr lang="ko-KR" altLang="ko-KR" sz="1000" dirty="0" err="1"/>
              <a:t>or</a:t>
            </a:r>
            <a:r>
              <a:rPr lang="ko-KR" altLang="ko-KR" sz="1000" dirty="0"/>
              <a:t> </a:t>
            </a:r>
            <a:r>
              <a:rPr lang="ko-KR" altLang="ko-KR" sz="1000" dirty="0" err="1"/>
              <a:t>dataset</a:t>
            </a:r>
            <a:r>
              <a:rPr lang="ko-KR" altLang="ko-KR" sz="1000" dirty="0"/>
              <a:t>. </a:t>
            </a:r>
            <a:r>
              <a:rPr lang="ko-KR" altLang="ko-KR" sz="1000" dirty="0" err="1"/>
              <a:t>For</a:t>
            </a:r>
            <a:r>
              <a:rPr lang="ko-KR" altLang="ko-KR" sz="1000" dirty="0"/>
              <a:t> </a:t>
            </a:r>
            <a:r>
              <a:rPr lang="ko-KR" altLang="ko-KR" sz="1000" dirty="0" err="1"/>
              <a:t>example</a:t>
            </a:r>
            <a:r>
              <a:rPr lang="ko-KR" altLang="ko-KR" sz="1000" dirty="0"/>
              <a:t>, </a:t>
            </a:r>
            <a:r>
              <a:rPr lang="ko-KR" altLang="ko-KR" sz="1000" dirty="0" err="1"/>
              <a:t>you</a:t>
            </a:r>
            <a:r>
              <a:rPr lang="ko-KR" altLang="ko-KR" sz="1000" dirty="0"/>
              <a:t> </a:t>
            </a:r>
            <a:r>
              <a:rPr lang="ko-KR" altLang="ko-KR" sz="1000" dirty="0" err="1"/>
              <a:t>can</a:t>
            </a:r>
            <a:r>
              <a:rPr lang="ko-KR" altLang="ko-KR" sz="1000" dirty="0"/>
              <a:t> </a:t>
            </a:r>
            <a:r>
              <a:rPr lang="ko-KR" altLang="ko-KR" sz="1000" dirty="0" err="1"/>
              <a:t>fine-tune</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dataset</a:t>
            </a:r>
            <a:r>
              <a:rPr lang="ko-KR" altLang="ko-KR" sz="1000" dirty="0"/>
              <a:t> of </a:t>
            </a:r>
            <a:r>
              <a:rPr lang="ko-KR" altLang="ko-KR" sz="1000" dirty="0" err="1"/>
              <a:t>customer</a:t>
            </a:r>
            <a:r>
              <a:rPr lang="ko-KR" altLang="ko-KR" sz="1000" dirty="0"/>
              <a:t> </a:t>
            </a:r>
            <a:r>
              <a:rPr lang="ko-KR" altLang="ko-KR" sz="1000" dirty="0" err="1"/>
              <a:t>service</a:t>
            </a:r>
            <a:r>
              <a:rPr lang="ko-KR" altLang="ko-KR" sz="1000" dirty="0"/>
              <a:t> </a:t>
            </a:r>
            <a:r>
              <a:rPr lang="ko-KR" altLang="ko-KR" sz="1000" dirty="0" err="1"/>
              <a:t>conversations</a:t>
            </a:r>
            <a:r>
              <a:rPr lang="ko-KR" altLang="ko-KR" sz="1000" dirty="0"/>
              <a:t> </a:t>
            </a:r>
            <a:r>
              <a:rPr lang="ko-KR" altLang="ko-KR" sz="1000" dirty="0" err="1"/>
              <a:t>to</a:t>
            </a:r>
            <a:r>
              <a:rPr lang="ko-KR" altLang="ko-KR" sz="1000" dirty="0"/>
              <a:t> </a:t>
            </a:r>
            <a:r>
              <a:rPr lang="ko-KR" altLang="ko-KR" sz="1000" dirty="0" err="1"/>
              <a:t>improve</a:t>
            </a:r>
            <a:r>
              <a:rPr lang="ko-KR" altLang="ko-KR" sz="1000" dirty="0"/>
              <a:t> </a:t>
            </a:r>
            <a:r>
              <a:rPr lang="ko-KR" altLang="ko-KR" sz="1000" dirty="0" err="1"/>
              <a:t>its</a:t>
            </a:r>
            <a:r>
              <a:rPr lang="ko-KR" altLang="ko-KR" sz="1000" dirty="0"/>
              <a:t> </a:t>
            </a:r>
            <a:r>
              <a:rPr lang="ko-KR" altLang="ko-KR" sz="1000" dirty="0" err="1"/>
              <a:t>ability</a:t>
            </a:r>
            <a:r>
              <a:rPr lang="ko-KR" altLang="ko-KR" sz="1000" dirty="0"/>
              <a:t> </a:t>
            </a:r>
            <a:r>
              <a:rPr lang="ko-KR" altLang="ko-KR" sz="1000" dirty="0" err="1"/>
              <a:t>to</a:t>
            </a:r>
            <a:r>
              <a:rPr lang="ko-KR" altLang="ko-KR" sz="1000" dirty="0"/>
              <a:t> </a:t>
            </a:r>
            <a:r>
              <a:rPr lang="ko-KR" altLang="ko-KR" sz="1000" dirty="0" err="1"/>
              <a:t>understand</a:t>
            </a:r>
            <a:r>
              <a:rPr lang="ko-KR" altLang="ko-KR" sz="1000" dirty="0"/>
              <a:t> and </a:t>
            </a:r>
            <a:r>
              <a:rPr lang="ko-KR" altLang="ko-KR" sz="1000" dirty="0" err="1"/>
              <a:t>respond</a:t>
            </a:r>
            <a:r>
              <a:rPr lang="ko-KR" altLang="ko-KR" sz="1000" dirty="0"/>
              <a:t> </a:t>
            </a:r>
            <a:r>
              <a:rPr lang="ko-KR" altLang="ko-KR" sz="1000" dirty="0" err="1"/>
              <a:t>to</a:t>
            </a:r>
            <a:r>
              <a:rPr lang="ko-KR" altLang="ko-KR" sz="1000" dirty="0"/>
              <a:t> </a:t>
            </a:r>
            <a:r>
              <a:rPr lang="ko-KR" altLang="ko-KR" sz="1000" dirty="0" err="1"/>
              <a:t>customer</a:t>
            </a:r>
            <a:r>
              <a:rPr lang="ko-KR" altLang="ko-KR" sz="1000" dirty="0"/>
              <a:t> </a:t>
            </a:r>
            <a:r>
              <a:rPr lang="ko-KR" altLang="ko-KR" sz="1000" dirty="0" err="1"/>
              <a:t>inquiries</a:t>
            </a:r>
            <a:r>
              <a:rPr lang="ko-KR" altLang="ko-KR" sz="1000" dirty="0"/>
              <a:t>.</a:t>
            </a:r>
          </a:p>
          <a:p>
            <a:pPr fontAlgn="ctr"/>
            <a:r>
              <a:rPr lang="ko-KR" altLang="ko-KR" b="1" dirty="0" err="1"/>
              <a:t>Text</a:t>
            </a:r>
            <a:r>
              <a:rPr lang="ko-KR" altLang="ko-KR" b="1" dirty="0"/>
              <a:t> </a:t>
            </a:r>
            <a:r>
              <a:rPr lang="ko-KR" altLang="ko-KR" b="1" dirty="0" err="1"/>
              <a:t>generation</a:t>
            </a:r>
            <a:r>
              <a:rPr lang="ko-KR" altLang="ko-KR" sz="1000" b="1" dirty="0"/>
              <a:t>:-</a:t>
            </a:r>
            <a:r>
              <a:rPr lang="x-none" altLang="ko-KR" sz="1000" dirty="0"/>
              <a:t> </a:t>
            </a:r>
            <a:r>
              <a:rPr lang="ko-KR" altLang="ko-KR" sz="1000" dirty="0" err="1"/>
              <a:t>Chat</a:t>
            </a:r>
            <a:r>
              <a:rPr lang="ko-KR" altLang="ko-KR" sz="1000" dirty="0"/>
              <a:t> GPT </a:t>
            </a:r>
            <a:r>
              <a:rPr lang="ko-KR" altLang="ko-KR" sz="1000" dirty="0" err="1"/>
              <a:t>can</a:t>
            </a:r>
            <a:r>
              <a:rPr lang="ko-KR" altLang="ko-KR" sz="1000" dirty="0"/>
              <a:t> </a:t>
            </a:r>
            <a:r>
              <a:rPr lang="ko-KR" altLang="ko-KR" sz="1000" dirty="0" err="1"/>
              <a:t>be</a:t>
            </a:r>
            <a:r>
              <a:rPr lang="ko-KR" altLang="ko-KR" sz="1000" dirty="0"/>
              <a:t> </a:t>
            </a:r>
            <a:r>
              <a:rPr lang="ko-KR" altLang="ko-KR" sz="1000" dirty="0" err="1"/>
              <a:t>used</a:t>
            </a:r>
            <a:r>
              <a:rPr lang="ko-KR" altLang="ko-KR" sz="1000" dirty="0"/>
              <a:t> </a:t>
            </a:r>
            <a:r>
              <a:rPr lang="ko-KR" altLang="ko-KR" sz="1000" dirty="0" err="1"/>
              <a:t>to</a:t>
            </a:r>
            <a:r>
              <a:rPr lang="ko-KR" altLang="ko-KR" sz="1000" dirty="0"/>
              <a:t> </a:t>
            </a:r>
            <a:r>
              <a:rPr lang="ko-KR" altLang="ko-KR" sz="1000" dirty="0" err="1"/>
              <a:t>generate</a:t>
            </a:r>
            <a:r>
              <a:rPr lang="ko-KR" altLang="ko-KR" sz="1000" dirty="0"/>
              <a:t> </a:t>
            </a:r>
            <a:r>
              <a:rPr lang="ko-KR" altLang="ko-KR" sz="1000" dirty="0" err="1"/>
              <a:t>text</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variety</a:t>
            </a:r>
            <a:r>
              <a:rPr lang="ko-KR" altLang="ko-KR" sz="1000" dirty="0"/>
              <a:t> of </a:t>
            </a:r>
            <a:r>
              <a:rPr lang="ko-KR" altLang="ko-KR" sz="1000" dirty="0" err="1"/>
              <a:t>topics</a:t>
            </a:r>
            <a:r>
              <a:rPr lang="ko-KR" altLang="ko-KR" sz="1000" dirty="0"/>
              <a:t>. </a:t>
            </a:r>
            <a:r>
              <a:rPr lang="ko-KR" altLang="ko-KR" sz="1000" dirty="0" err="1"/>
              <a:t>This</a:t>
            </a:r>
            <a:r>
              <a:rPr lang="ko-KR" altLang="ko-KR" sz="1000" dirty="0"/>
              <a:t> </a:t>
            </a:r>
            <a:r>
              <a:rPr lang="ko-KR" altLang="ko-KR" sz="1000" dirty="0" err="1"/>
              <a:t>can</a:t>
            </a:r>
            <a:r>
              <a:rPr lang="ko-KR" altLang="ko-KR" sz="1000" dirty="0"/>
              <a:t> </a:t>
            </a:r>
            <a:r>
              <a:rPr lang="ko-KR" altLang="ko-KR" sz="1000" dirty="0" err="1"/>
              <a:t>be</a:t>
            </a:r>
            <a:r>
              <a:rPr lang="ko-KR" altLang="ko-KR" sz="1000" dirty="0"/>
              <a:t> </a:t>
            </a:r>
            <a:r>
              <a:rPr lang="ko-KR" altLang="ko-KR" sz="1000" dirty="0" err="1"/>
              <a:t>done</a:t>
            </a:r>
            <a:r>
              <a:rPr lang="ko-KR" altLang="ko-KR" sz="1000" dirty="0"/>
              <a:t> </a:t>
            </a:r>
            <a:r>
              <a:rPr lang="ko-KR" altLang="ko-KR" sz="1000" dirty="0" err="1"/>
              <a:t>by</a:t>
            </a:r>
            <a:r>
              <a:rPr lang="ko-KR" altLang="ko-KR" sz="1000" dirty="0"/>
              <a:t> </a:t>
            </a:r>
            <a:r>
              <a:rPr lang="ko-KR" altLang="ko-KR" sz="1000" dirty="0" err="1"/>
              <a:t>providing</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with</a:t>
            </a:r>
            <a:r>
              <a:rPr lang="ko-KR" altLang="ko-KR" sz="1000" dirty="0"/>
              <a:t> </a:t>
            </a:r>
            <a:r>
              <a:rPr lang="ko-KR" altLang="ko-KR" sz="1000" dirty="0" err="1"/>
              <a:t>a</a:t>
            </a:r>
            <a:r>
              <a:rPr lang="ko-KR" altLang="ko-KR" sz="1000" dirty="0"/>
              <a:t> </a:t>
            </a:r>
            <a:r>
              <a:rPr lang="ko-KR" altLang="ko-KR" sz="1000" dirty="0" err="1"/>
              <a:t>prompt</a:t>
            </a:r>
            <a:r>
              <a:rPr lang="ko-KR" altLang="ko-KR" sz="1000" dirty="0"/>
              <a:t> </a:t>
            </a:r>
            <a:r>
              <a:rPr lang="ko-KR" altLang="ko-KR" sz="1000" dirty="0" err="1"/>
              <a:t>or</a:t>
            </a:r>
            <a:r>
              <a:rPr lang="ko-KR" altLang="ko-KR" sz="1000" dirty="0"/>
              <a:t> </a:t>
            </a:r>
            <a:r>
              <a:rPr lang="ko-KR" altLang="ko-KR" sz="1000" dirty="0" err="1"/>
              <a:t>a</a:t>
            </a:r>
            <a:r>
              <a:rPr lang="ko-KR" altLang="ko-KR" sz="1000" dirty="0"/>
              <a:t> </a:t>
            </a:r>
            <a:r>
              <a:rPr lang="ko-KR" altLang="ko-KR" sz="1000" dirty="0" err="1"/>
              <a:t>piece</a:t>
            </a:r>
            <a:r>
              <a:rPr lang="ko-KR" altLang="ko-KR" sz="1000" dirty="0"/>
              <a:t> of </a:t>
            </a:r>
            <a:r>
              <a:rPr lang="ko-KR" altLang="ko-KR" sz="1000" dirty="0" err="1"/>
              <a:t>text</a:t>
            </a:r>
            <a:r>
              <a:rPr lang="ko-KR" altLang="ko-KR" sz="1000" dirty="0"/>
              <a:t> and </a:t>
            </a:r>
            <a:r>
              <a:rPr lang="ko-KR" altLang="ko-KR" sz="1000" dirty="0" err="1"/>
              <a:t>asking</a:t>
            </a:r>
            <a:r>
              <a:rPr lang="ko-KR" altLang="ko-KR" sz="1000" dirty="0"/>
              <a:t> </a:t>
            </a:r>
            <a:r>
              <a:rPr lang="ko-KR" altLang="ko-KR" sz="1000" dirty="0" err="1"/>
              <a:t>it</a:t>
            </a:r>
            <a:r>
              <a:rPr lang="ko-KR" altLang="ko-KR" sz="1000" dirty="0"/>
              <a:t> </a:t>
            </a:r>
            <a:r>
              <a:rPr lang="ko-KR" altLang="ko-KR" sz="1000" dirty="0" err="1"/>
              <a:t>to</a:t>
            </a:r>
            <a:r>
              <a:rPr lang="ko-KR" altLang="ko-KR" sz="1000" dirty="0"/>
              <a:t> </a:t>
            </a:r>
            <a:r>
              <a:rPr lang="ko-KR" altLang="ko-KR" sz="1000" dirty="0" err="1"/>
              <a:t>generate</a:t>
            </a:r>
            <a:r>
              <a:rPr lang="ko-KR" altLang="ko-KR" sz="1000" dirty="0"/>
              <a:t> </a:t>
            </a:r>
            <a:r>
              <a:rPr lang="ko-KR" altLang="ko-KR" sz="1000" dirty="0" err="1"/>
              <a:t>additional</a:t>
            </a:r>
            <a:r>
              <a:rPr lang="ko-KR" altLang="ko-KR" sz="1000" dirty="0"/>
              <a:t> </a:t>
            </a:r>
            <a:r>
              <a:rPr lang="ko-KR" altLang="ko-KR" sz="1000" dirty="0" err="1"/>
              <a:t>text</a:t>
            </a:r>
            <a:r>
              <a:rPr lang="ko-KR" altLang="ko-KR" sz="1000" dirty="0"/>
              <a:t> </a:t>
            </a:r>
            <a:r>
              <a:rPr lang="ko-KR" altLang="ko-KR" sz="1000" dirty="0" err="1"/>
              <a:t>based</a:t>
            </a:r>
            <a:r>
              <a:rPr lang="ko-KR" altLang="ko-KR" sz="1000" dirty="0"/>
              <a:t> </a:t>
            </a:r>
            <a:r>
              <a:rPr lang="ko-KR" altLang="ko-KR" sz="1000" dirty="0" err="1"/>
              <a:t>on</a:t>
            </a:r>
            <a:r>
              <a:rPr lang="ko-KR" altLang="ko-KR" sz="1000" dirty="0"/>
              <a:t> </a:t>
            </a:r>
            <a:r>
              <a:rPr lang="ko-KR" altLang="ko-KR" sz="1000" dirty="0" err="1"/>
              <a:t>that</a:t>
            </a:r>
            <a:r>
              <a:rPr lang="ko-KR" altLang="ko-KR" sz="1000" dirty="0"/>
              <a:t> </a:t>
            </a:r>
            <a:r>
              <a:rPr lang="ko-KR" altLang="ko-KR" sz="1000" dirty="0" err="1"/>
              <a:t>input</a:t>
            </a:r>
            <a:r>
              <a:rPr lang="ko-KR" altLang="ko-KR" sz="1000" dirty="0"/>
              <a:t>. </a:t>
            </a:r>
            <a:r>
              <a:rPr lang="ko-KR" altLang="ko-KR" sz="1000" dirty="0" err="1"/>
              <a:t>This</a:t>
            </a:r>
            <a:r>
              <a:rPr lang="ko-KR" altLang="ko-KR" sz="1000" dirty="0"/>
              <a:t> </a:t>
            </a:r>
            <a:r>
              <a:rPr lang="ko-KR" altLang="ko-KR" sz="1000" dirty="0" err="1"/>
              <a:t>can</a:t>
            </a:r>
            <a:r>
              <a:rPr lang="ko-KR" altLang="ko-KR" sz="1000" dirty="0"/>
              <a:t> </a:t>
            </a:r>
            <a:r>
              <a:rPr lang="ko-KR" altLang="ko-KR" sz="1000" dirty="0" err="1"/>
              <a:t>be</a:t>
            </a:r>
            <a:r>
              <a:rPr lang="ko-KR" altLang="ko-KR" sz="1000" dirty="0"/>
              <a:t> </a:t>
            </a:r>
            <a:r>
              <a:rPr lang="ko-KR" altLang="ko-KR" sz="1000" dirty="0" err="1"/>
              <a:t>useful</a:t>
            </a:r>
            <a:r>
              <a:rPr lang="ko-KR" altLang="ko-KR" sz="1000" dirty="0"/>
              <a:t> </a:t>
            </a:r>
            <a:r>
              <a:rPr lang="ko-KR" altLang="ko-KR" sz="1000" dirty="0" err="1"/>
              <a:t>for</a:t>
            </a:r>
            <a:r>
              <a:rPr lang="ko-KR" altLang="ko-KR" sz="1000" dirty="0"/>
              <a:t> </a:t>
            </a:r>
            <a:r>
              <a:rPr lang="ko-KR" altLang="ko-KR" sz="1000" dirty="0" err="1"/>
              <a:t>content</a:t>
            </a:r>
            <a:r>
              <a:rPr lang="ko-KR" altLang="ko-KR" sz="1000" dirty="0"/>
              <a:t> </a:t>
            </a:r>
            <a:r>
              <a:rPr lang="ko-KR" altLang="ko-KR" sz="1000" dirty="0" err="1"/>
              <a:t>creation</a:t>
            </a:r>
            <a:r>
              <a:rPr lang="ko-KR" altLang="ko-KR" sz="1000" dirty="0"/>
              <a:t>, </a:t>
            </a:r>
            <a:r>
              <a:rPr lang="ko-KR" altLang="ko-KR" sz="1000" dirty="0" err="1"/>
              <a:t>for</a:t>
            </a:r>
            <a:r>
              <a:rPr lang="ko-KR" altLang="ko-KR" sz="1000" dirty="0"/>
              <a:t> </a:t>
            </a:r>
            <a:r>
              <a:rPr lang="ko-KR" altLang="ko-KR" sz="1000" dirty="0" err="1"/>
              <a:t>example</a:t>
            </a:r>
            <a:r>
              <a:rPr lang="ko-KR" altLang="ko-KR" sz="1000" dirty="0"/>
              <a:t>, </a:t>
            </a:r>
            <a:r>
              <a:rPr lang="ko-KR" altLang="ko-KR" sz="1000" dirty="0" err="1"/>
              <a:t>you</a:t>
            </a:r>
            <a:r>
              <a:rPr lang="ko-KR" altLang="ko-KR" sz="1000" dirty="0"/>
              <a:t> </a:t>
            </a:r>
            <a:r>
              <a:rPr lang="ko-KR" altLang="ko-KR" sz="1000" dirty="0" err="1"/>
              <a:t>can</a:t>
            </a:r>
            <a:r>
              <a:rPr lang="ko-KR" altLang="ko-KR" sz="1000" dirty="0"/>
              <a:t> </a:t>
            </a:r>
            <a:r>
              <a:rPr lang="ko-KR" altLang="ko-KR" sz="1000" dirty="0" err="1"/>
              <a:t>use</a:t>
            </a:r>
            <a:r>
              <a:rPr lang="ko-KR" altLang="ko-KR" sz="1000" dirty="0"/>
              <a:t> </a:t>
            </a:r>
            <a:r>
              <a:rPr lang="ko-KR" altLang="ko-KR" sz="1000" dirty="0" err="1"/>
              <a:t>it</a:t>
            </a:r>
            <a:r>
              <a:rPr lang="ko-KR" altLang="ko-KR" sz="1000" dirty="0"/>
              <a:t> </a:t>
            </a:r>
            <a:r>
              <a:rPr lang="ko-KR" altLang="ko-KR" sz="1000" dirty="0" err="1"/>
              <a:t>for</a:t>
            </a:r>
            <a:r>
              <a:rPr lang="ko-KR" altLang="ko-KR" sz="1000" dirty="0"/>
              <a:t> </a:t>
            </a:r>
            <a:r>
              <a:rPr lang="ko-KR" altLang="ko-KR" sz="1000" dirty="0" err="1"/>
              <a:t>writing</a:t>
            </a:r>
            <a:r>
              <a:rPr lang="ko-KR" altLang="ko-KR" sz="1000" dirty="0"/>
              <a:t> </a:t>
            </a:r>
            <a:r>
              <a:rPr lang="ko-KR" altLang="ko-KR" sz="1000" dirty="0" err="1"/>
              <a:t>articles</a:t>
            </a:r>
            <a:r>
              <a:rPr lang="ko-KR" altLang="ko-KR" sz="1000" dirty="0"/>
              <a:t>, </a:t>
            </a:r>
            <a:r>
              <a:rPr lang="ko-KR" altLang="ko-KR" sz="1000" dirty="0" err="1"/>
              <a:t>or</a:t>
            </a:r>
            <a:r>
              <a:rPr lang="ko-KR" altLang="ko-KR" sz="1000" dirty="0"/>
              <a:t> </a:t>
            </a:r>
            <a:r>
              <a:rPr lang="ko-KR" altLang="ko-KR" sz="1000" dirty="0" err="1"/>
              <a:t>even</a:t>
            </a:r>
            <a:r>
              <a:rPr lang="ko-KR" altLang="ko-KR" sz="1000" dirty="0"/>
              <a:t> </a:t>
            </a:r>
            <a:r>
              <a:rPr lang="ko-KR" altLang="ko-KR" sz="1000" dirty="0" err="1"/>
              <a:t>writing</a:t>
            </a:r>
            <a:r>
              <a:rPr lang="ko-KR" altLang="ko-KR" sz="1000" dirty="0"/>
              <a:t> </a:t>
            </a:r>
            <a:r>
              <a:rPr lang="ko-KR" altLang="ko-KR" sz="1000" dirty="0" err="1"/>
              <a:t>code</a:t>
            </a:r>
            <a:r>
              <a:rPr lang="ko-KR" altLang="ko-KR" sz="1000" dirty="0"/>
              <a:t>.</a:t>
            </a:r>
          </a:p>
          <a:p>
            <a:pPr fontAlgn="ctr"/>
            <a:r>
              <a:rPr lang="ko-KR" altLang="ko-KR" b="1" dirty="0" err="1"/>
              <a:t>Question</a:t>
            </a:r>
            <a:r>
              <a:rPr lang="ko-KR" altLang="ko-KR" b="1" dirty="0"/>
              <a:t> </a:t>
            </a:r>
            <a:r>
              <a:rPr lang="ko-KR" altLang="ko-KR" b="1" dirty="0" err="1"/>
              <a:t>answering</a:t>
            </a:r>
            <a:r>
              <a:rPr lang="ko-KR" altLang="ko-KR" sz="1000" b="1" dirty="0"/>
              <a:t>:-</a:t>
            </a:r>
            <a:r>
              <a:rPr lang="x-none" altLang="ko-KR" sz="1000" dirty="0"/>
              <a:t> </a:t>
            </a:r>
            <a:r>
              <a:rPr lang="ko-KR" altLang="ko-KR" sz="1000" dirty="0" err="1"/>
              <a:t>Chat</a:t>
            </a:r>
            <a:r>
              <a:rPr lang="ko-KR" altLang="ko-KR" sz="1000" dirty="0"/>
              <a:t> GPT </a:t>
            </a:r>
            <a:r>
              <a:rPr lang="ko-KR" altLang="ko-KR" sz="1000" dirty="0" err="1"/>
              <a:t>can</a:t>
            </a:r>
            <a:r>
              <a:rPr lang="ko-KR" altLang="ko-KR" sz="1000" dirty="0"/>
              <a:t> </a:t>
            </a:r>
            <a:r>
              <a:rPr lang="ko-KR" altLang="ko-KR" sz="1000" dirty="0" err="1"/>
              <a:t>be</a:t>
            </a:r>
            <a:r>
              <a:rPr lang="ko-KR" altLang="ko-KR" sz="1000" dirty="0"/>
              <a:t> </a:t>
            </a:r>
            <a:r>
              <a:rPr lang="ko-KR" altLang="ko-KR" sz="1000" dirty="0" err="1"/>
              <a:t>fine-tuned</a:t>
            </a:r>
            <a:r>
              <a:rPr lang="ko-KR" altLang="ko-KR" sz="1000" dirty="0"/>
              <a:t> </a:t>
            </a:r>
            <a:r>
              <a:rPr lang="ko-KR" altLang="ko-KR" sz="1000" dirty="0" err="1"/>
              <a:t>to</a:t>
            </a:r>
            <a:r>
              <a:rPr lang="ko-KR" altLang="ko-KR" sz="1000" dirty="0"/>
              <a:t> </a:t>
            </a:r>
            <a:r>
              <a:rPr lang="ko-KR" altLang="ko-KR" sz="1000" dirty="0" err="1"/>
              <a:t>answer</a:t>
            </a:r>
            <a:r>
              <a:rPr lang="ko-KR" altLang="ko-KR" sz="1000" dirty="0"/>
              <a:t> </a:t>
            </a:r>
            <a:r>
              <a:rPr lang="ko-KR" altLang="ko-KR" sz="1000" dirty="0" err="1"/>
              <a:t>questions</a:t>
            </a:r>
            <a:r>
              <a:rPr lang="ko-KR" altLang="ko-KR" sz="1000" dirty="0"/>
              <a:t> </a:t>
            </a:r>
            <a:r>
              <a:rPr lang="ko-KR" altLang="ko-KR" sz="1000" dirty="0" err="1"/>
              <a:t>based</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given</a:t>
            </a:r>
            <a:r>
              <a:rPr lang="ko-KR" altLang="ko-KR" sz="1000" dirty="0"/>
              <a:t> </a:t>
            </a:r>
            <a:r>
              <a:rPr lang="ko-KR" altLang="ko-KR" sz="1000" dirty="0" err="1"/>
              <a:t>context</a:t>
            </a:r>
            <a:r>
              <a:rPr lang="ko-KR" altLang="ko-KR" sz="1000" dirty="0"/>
              <a:t> </a:t>
            </a:r>
            <a:r>
              <a:rPr lang="ko-KR" altLang="ko-KR" sz="1000" dirty="0" err="1"/>
              <a:t>or</a:t>
            </a:r>
            <a:r>
              <a:rPr lang="ko-KR" altLang="ko-KR" sz="1000" dirty="0"/>
              <a:t> </a:t>
            </a:r>
            <a:r>
              <a:rPr lang="ko-KR" altLang="ko-KR" sz="1000" dirty="0" err="1"/>
              <a:t>knowledge</a:t>
            </a:r>
            <a:r>
              <a:rPr lang="ko-KR" altLang="ko-KR" sz="1000" dirty="0"/>
              <a:t> </a:t>
            </a:r>
            <a:r>
              <a:rPr lang="ko-KR" altLang="ko-KR" sz="1000" dirty="0" err="1"/>
              <a:t>base</a:t>
            </a:r>
            <a:r>
              <a:rPr lang="ko-KR" altLang="ko-KR" sz="1000" dirty="0"/>
              <a:t>. </a:t>
            </a:r>
            <a:r>
              <a:rPr lang="ko-KR" altLang="ko-KR" sz="1000" dirty="0" err="1"/>
              <a:t>This</a:t>
            </a:r>
            <a:r>
              <a:rPr lang="ko-KR" altLang="ko-KR" sz="1000" dirty="0"/>
              <a:t> </a:t>
            </a:r>
            <a:r>
              <a:rPr lang="ko-KR" altLang="ko-KR" sz="1000" dirty="0" err="1"/>
              <a:t>can</a:t>
            </a:r>
            <a:r>
              <a:rPr lang="ko-KR" altLang="ko-KR" sz="1000" dirty="0"/>
              <a:t> </a:t>
            </a:r>
            <a:r>
              <a:rPr lang="ko-KR" altLang="ko-KR" sz="1000" dirty="0" err="1"/>
              <a:t>be</a:t>
            </a:r>
            <a:r>
              <a:rPr lang="ko-KR" altLang="ko-KR" sz="1000" dirty="0"/>
              <a:t> </a:t>
            </a:r>
            <a:r>
              <a:rPr lang="ko-KR" altLang="ko-KR" sz="1000" dirty="0" err="1"/>
              <a:t>useful</a:t>
            </a:r>
            <a:r>
              <a:rPr lang="ko-KR" altLang="ko-KR" sz="1000" dirty="0"/>
              <a:t> </a:t>
            </a:r>
            <a:r>
              <a:rPr lang="ko-KR" altLang="ko-KR" sz="1000" dirty="0" err="1"/>
              <a:t>for</a:t>
            </a:r>
            <a:r>
              <a:rPr lang="ko-KR" altLang="ko-KR" sz="1000" dirty="0"/>
              <a:t> </a:t>
            </a:r>
            <a:r>
              <a:rPr lang="ko-KR" altLang="ko-KR" sz="1000" dirty="0" err="1"/>
              <a:t>building</a:t>
            </a:r>
            <a:r>
              <a:rPr lang="ko-KR" altLang="ko-KR" sz="1000" dirty="0"/>
              <a:t> </a:t>
            </a:r>
            <a:r>
              <a:rPr lang="ko-KR" altLang="ko-KR" sz="1000" dirty="0" err="1"/>
              <a:t>chatbots</a:t>
            </a:r>
            <a:r>
              <a:rPr lang="ko-KR" altLang="ko-KR" sz="1000" dirty="0"/>
              <a:t> </a:t>
            </a:r>
            <a:r>
              <a:rPr lang="ko-KR" altLang="ko-KR" sz="1000" dirty="0" err="1"/>
              <a:t>or</a:t>
            </a:r>
            <a:r>
              <a:rPr lang="ko-KR" altLang="ko-KR" sz="1000" dirty="0"/>
              <a:t> </a:t>
            </a:r>
            <a:r>
              <a:rPr lang="ko-KR" altLang="ko-KR" sz="1000" dirty="0" err="1"/>
              <a:t>information</a:t>
            </a:r>
            <a:r>
              <a:rPr lang="ko-KR" altLang="ko-KR" sz="1000" dirty="0"/>
              <a:t> </a:t>
            </a:r>
            <a:r>
              <a:rPr lang="ko-KR" altLang="ko-KR" sz="1000" dirty="0" err="1"/>
              <a:t>retrieval</a:t>
            </a:r>
            <a:r>
              <a:rPr lang="ko-KR" altLang="ko-KR" sz="1000" dirty="0"/>
              <a:t> </a:t>
            </a:r>
            <a:r>
              <a:rPr lang="ko-KR" altLang="ko-KR" sz="1000" dirty="0" err="1"/>
              <a:t>systems</a:t>
            </a:r>
            <a:r>
              <a:rPr lang="ko-KR" altLang="ko-KR" sz="1000" dirty="0"/>
              <a:t>.</a:t>
            </a:r>
          </a:p>
          <a:p>
            <a:pPr fontAlgn="ctr"/>
            <a:r>
              <a:rPr lang="ko-KR" altLang="ko-KR" b="1" dirty="0" err="1"/>
              <a:t>Text</a:t>
            </a:r>
            <a:r>
              <a:rPr lang="ko-KR" altLang="ko-KR" b="1" dirty="0"/>
              <a:t> </a:t>
            </a:r>
            <a:r>
              <a:rPr lang="ko-KR" altLang="ko-KR" b="1" dirty="0" err="1"/>
              <a:t>summarization</a:t>
            </a:r>
            <a:r>
              <a:rPr lang="ko-KR" altLang="ko-KR" sz="1000" b="1" dirty="0"/>
              <a:t>:-</a:t>
            </a:r>
            <a:r>
              <a:rPr lang="x-none" altLang="ko-KR" sz="1000" dirty="0"/>
              <a:t> </a:t>
            </a:r>
            <a:r>
              <a:rPr lang="ko-KR" altLang="ko-KR" sz="1000" dirty="0" err="1"/>
              <a:t>Another</a:t>
            </a:r>
            <a:r>
              <a:rPr lang="ko-KR" altLang="ko-KR" sz="1000" dirty="0"/>
              <a:t> </a:t>
            </a:r>
            <a:r>
              <a:rPr lang="ko-KR" altLang="ko-KR" sz="1000" dirty="0" err="1"/>
              <a:t>use</a:t>
            </a:r>
            <a:r>
              <a:rPr lang="ko-KR" altLang="ko-KR" sz="1000" dirty="0"/>
              <a:t> </a:t>
            </a:r>
            <a:r>
              <a:rPr lang="ko-KR" altLang="ko-KR" sz="1000" dirty="0" err="1"/>
              <a:t>case</a:t>
            </a:r>
            <a:r>
              <a:rPr lang="ko-KR" altLang="ko-KR" sz="1000" dirty="0"/>
              <a:t> of </a:t>
            </a:r>
            <a:r>
              <a:rPr lang="ko-KR" altLang="ko-KR" sz="1000" dirty="0" err="1"/>
              <a:t>Chat</a:t>
            </a:r>
            <a:r>
              <a:rPr lang="ko-KR" altLang="ko-KR" sz="1000" dirty="0"/>
              <a:t> GPT </a:t>
            </a:r>
            <a:r>
              <a:rPr lang="ko-KR" altLang="ko-KR" sz="1000" dirty="0" err="1"/>
              <a:t>is</a:t>
            </a:r>
            <a:r>
              <a:rPr lang="ko-KR" altLang="ko-KR" sz="1000" dirty="0"/>
              <a:t> </a:t>
            </a:r>
            <a:r>
              <a:rPr lang="ko-KR" altLang="ko-KR" sz="1000" dirty="0" err="1"/>
              <a:t>text</a:t>
            </a:r>
            <a:r>
              <a:rPr lang="ko-KR" altLang="ko-KR" sz="1000" dirty="0"/>
              <a:t> </a:t>
            </a:r>
            <a:r>
              <a:rPr lang="ko-KR" altLang="ko-KR" sz="1000" dirty="0" err="1"/>
              <a:t>summarization</a:t>
            </a:r>
            <a:r>
              <a:rPr lang="ko-KR" altLang="ko-KR" sz="1000" dirty="0"/>
              <a:t>, </a:t>
            </a:r>
            <a:r>
              <a:rPr lang="ko-KR" altLang="ko-KR" sz="1000" dirty="0" err="1"/>
              <a:t>where</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is</a:t>
            </a:r>
            <a:r>
              <a:rPr lang="ko-KR" altLang="ko-KR" sz="1000" dirty="0"/>
              <a:t> </a:t>
            </a:r>
            <a:r>
              <a:rPr lang="ko-KR" altLang="ko-KR" sz="1000" dirty="0" err="1"/>
              <a:t>fine-tuned</a:t>
            </a:r>
            <a:r>
              <a:rPr lang="ko-KR" altLang="ko-KR" sz="1000" dirty="0"/>
              <a:t> </a:t>
            </a:r>
            <a:r>
              <a:rPr lang="ko-KR" altLang="ko-KR" sz="1000" dirty="0" err="1"/>
              <a:t>to</a:t>
            </a:r>
            <a:r>
              <a:rPr lang="ko-KR" altLang="ko-KR" sz="1000" dirty="0"/>
              <a:t> </a:t>
            </a:r>
            <a:r>
              <a:rPr lang="ko-KR" altLang="ko-KR" sz="1000" dirty="0" err="1"/>
              <a:t>generate</a:t>
            </a:r>
            <a:r>
              <a:rPr lang="ko-KR" altLang="ko-KR" sz="1000" dirty="0"/>
              <a:t> </a:t>
            </a:r>
            <a:r>
              <a:rPr lang="ko-KR" altLang="ko-KR" sz="1000" dirty="0" err="1"/>
              <a:t>a</a:t>
            </a:r>
            <a:r>
              <a:rPr lang="ko-KR" altLang="ko-KR" sz="1000" dirty="0"/>
              <a:t> </a:t>
            </a:r>
            <a:r>
              <a:rPr lang="ko-KR" altLang="ko-KR" sz="1000" dirty="0" err="1"/>
              <a:t>summary</a:t>
            </a:r>
            <a:r>
              <a:rPr lang="ko-KR" altLang="ko-KR" sz="1000" dirty="0"/>
              <a:t> of </a:t>
            </a:r>
            <a:r>
              <a:rPr lang="ko-KR" altLang="ko-KR" sz="1000" dirty="0" err="1"/>
              <a:t>a</a:t>
            </a:r>
            <a:r>
              <a:rPr lang="ko-KR" altLang="ko-KR" sz="1000" dirty="0"/>
              <a:t> </a:t>
            </a:r>
            <a:r>
              <a:rPr lang="ko-KR" altLang="ko-KR" sz="1000" dirty="0" err="1"/>
              <a:t>longer</a:t>
            </a:r>
            <a:r>
              <a:rPr lang="ko-KR" altLang="ko-KR" sz="1000" dirty="0"/>
              <a:t> </a:t>
            </a:r>
            <a:r>
              <a:rPr lang="ko-KR" altLang="ko-KR" sz="1000" dirty="0" err="1"/>
              <a:t>piece</a:t>
            </a:r>
            <a:r>
              <a:rPr lang="ko-KR" altLang="ko-KR" sz="1000" dirty="0"/>
              <a:t> of </a:t>
            </a:r>
            <a:r>
              <a:rPr lang="ko-KR" altLang="ko-KR" sz="1000" dirty="0" err="1"/>
              <a:t>text</a:t>
            </a:r>
            <a:r>
              <a:rPr lang="ko-KR" altLang="ko-KR" sz="1000" dirty="0"/>
              <a:t>.</a:t>
            </a:r>
          </a:p>
          <a:p>
            <a:pPr fontAlgn="ctr"/>
            <a:r>
              <a:rPr lang="ko-KR" altLang="ko-KR" b="1" dirty="0" err="1"/>
              <a:t>Language</a:t>
            </a:r>
            <a:r>
              <a:rPr lang="ko-KR" altLang="ko-KR" b="1" dirty="0"/>
              <a:t> </a:t>
            </a:r>
            <a:r>
              <a:rPr lang="ko-KR" altLang="ko-KR" b="1" dirty="0" err="1"/>
              <a:t>Translation</a:t>
            </a:r>
            <a:r>
              <a:rPr lang="ko-KR" altLang="ko-KR" sz="1000" b="1" dirty="0"/>
              <a:t>:-</a:t>
            </a:r>
            <a:r>
              <a:rPr lang="x-none" altLang="ko-KR" sz="1000" dirty="0"/>
              <a:t> </a:t>
            </a:r>
            <a:r>
              <a:rPr lang="ko-KR" altLang="ko-KR" sz="1000" dirty="0" err="1"/>
              <a:t>Anothe</a:t>
            </a:r>
            <a:r>
              <a:rPr lang="ko-KR" altLang="ko-KR" sz="1200" dirty="0" err="1"/>
              <a:t>r</a:t>
            </a:r>
            <a:r>
              <a:rPr lang="ko-KR" altLang="ko-KR" sz="1200" dirty="0"/>
              <a:t> </a:t>
            </a:r>
            <a:r>
              <a:rPr lang="ko-KR" altLang="ko-KR" sz="1200" dirty="0" err="1"/>
              <a:t>use</a:t>
            </a:r>
            <a:r>
              <a:rPr lang="ko-KR" altLang="ko-KR" sz="1200" dirty="0"/>
              <a:t> </a:t>
            </a:r>
            <a:r>
              <a:rPr lang="ko-KR" altLang="ko-KR" sz="1200" dirty="0" err="1"/>
              <a:t>case</a:t>
            </a:r>
            <a:r>
              <a:rPr lang="ko-KR" altLang="ko-KR" sz="1200" dirty="0"/>
              <a:t> of </a:t>
            </a:r>
            <a:r>
              <a:rPr lang="ko-KR" altLang="ko-KR" sz="1200" dirty="0" err="1"/>
              <a:t>Chat</a:t>
            </a:r>
            <a:r>
              <a:rPr lang="ko-KR" altLang="ko-KR" sz="1200" dirty="0"/>
              <a:t> GPT </a:t>
            </a:r>
            <a:r>
              <a:rPr lang="ko-KR" altLang="ko-KR" sz="1200" dirty="0" err="1"/>
              <a:t>is</a:t>
            </a:r>
            <a:r>
              <a:rPr lang="ko-KR" altLang="ko-KR" sz="1200" dirty="0"/>
              <a:t> </a:t>
            </a:r>
            <a:r>
              <a:rPr lang="ko-KR" altLang="ko-KR" sz="1200" dirty="0" err="1"/>
              <a:t>language</a:t>
            </a:r>
            <a:r>
              <a:rPr lang="ko-KR" altLang="ko-KR" sz="1200" dirty="0"/>
              <a:t> </a:t>
            </a:r>
            <a:r>
              <a:rPr lang="ko-KR" altLang="ko-KR" sz="1200" dirty="0" err="1"/>
              <a:t>translation</a:t>
            </a:r>
            <a:r>
              <a:rPr lang="ko-KR" altLang="ko-KR" sz="1200" dirty="0"/>
              <a:t>, </a:t>
            </a:r>
            <a:r>
              <a:rPr lang="ko-KR" altLang="ko-KR" sz="1200" dirty="0" err="1"/>
              <a:t>where</a:t>
            </a:r>
            <a:r>
              <a:rPr lang="ko-KR" altLang="ko-KR" sz="1200" dirty="0"/>
              <a:t> </a:t>
            </a:r>
            <a:r>
              <a:rPr lang="ko-KR" altLang="ko-KR" sz="1200" dirty="0" err="1"/>
              <a:t>the</a:t>
            </a:r>
            <a:r>
              <a:rPr lang="ko-KR" altLang="ko-KR" sz="1200" dirty="0"/>
              <a:t> </a:t>
            </a:r>
            <a:r>
              <a:rPr lang="ko-KR" altLang="ko-KR" sz="1200" dirty="0" err="1"/>
              <a:t>model</a:t>
            </a:r>
            <a:r>
              <a:rPr lang="ko-KR" altLang="ko-KR" sz="1200" dirty="0"/>
              <a:t> </a:t>
            </a:r>
            <a:r>
              <a:rPr lang="ko-KR" altLang="ko-KR" sz="1200" dirty="0" err="1"/>
              <a:t>can</a:t>
            </a:r>
            <a:r>
              <a:rPr lang="ko-KR" altLang="ko-KR" sz="1200" dirty="0"/>
              <a:t> </a:t>
            </a:r>
            <a:r>
              <a:rPr lang="ko-KR" altLang="ko-KR" sz="1200" dirty="0" err="1"/>
              <a:t>be</a:t>
            </a:r>
            <a:r>
              <a:rPr lang="ko-KR" altLang="ko-KR" sz="1200" dirty="0"/>
              <a:t> </a:t>
            </a:r>
            <a:r>
              <a:rPr lang="ko-KR" altLang="ko-KR" sz="1200" dirty="0" err="1"/>
              <a:t>fine-tuned</a:t>
            </a:r>
            <a:r>
              <a:rPr lang="ko-KR" altLang="ko-KR" sz="1200" dirty="0"/>
              <a:t> </a:t>
            </a:r>
            <a:r>
              <a:rPr lang="ko-KR" altLang="ko-KR" sz="1200" dirty="0" err="1"/>
              <a:t>for</a:t>
            </a:r>
            <a:r>
              <a:rPr lang="ko-KR" altLang="ko-KR" sz="1200" dirty="0"/>
              <a:t> </a:t>
            </a:r>
            <a:r>
              <a:rPr lang="ko-KR" altLang="ko-KR" sz="1200" dirty="0" err="1"/>
              <a:t>machine</a:t>
            </a:r>
            <a:r>
              <a:rPr lang="ko-KR" altLang="ko-KR" sz="1200" dirty="0"/>
              <a:t> </a:t>
            </a:r>
            <a:r>
              <a:rPr lang="ko-KR" altLang="ko-KR" sz="1200" dirty="0" err="1"/>
              <a:t>translation</a:t>
            </a:r>
            <a:r>
              <a:rPr lang="ko-KR" altLang="ko-KR" sz="1200" dirty="0"/>
              <a:t> </a:t>
            </a:r>
            <a:r>
              <a:rPr lang="ko-KR" altLang="ko-KR" sz="1200" dirty="0" err="1"/>
              <a:t>tasks</a:t>
            </a:r>
            <a:r>
              <a:rPr lang="ko-KR" altLang="ko-KR" sz="1200" dirty="0"/>
              <a:t>.</a:t>
            </a:r>
          </a:p>
          <a:p>
            <a:pPr fontAlgn="ctr"/>
            <a:r>
              <a:rPr lang="ko-KR" altLang="ko-KR" b="1" dirty="0" err="1"/>
              <a:t>Multimodal</a:t>
            </a:r>
            <a:r>
              <a:rPr lang="ko-KR" altLang="ko-KR" b="1" dirty="0"/>
              <a:t> </a:t>
            </a:r>
            <a:r>
              <a:rPr lang="ko-KR" altLang="ko-KR" b="1" dirty="0" err="1"/>
              <a:t>Learning</a:t>
            </a:r>
            <a:r>
              <a:rPr lang="ko-KR" altLang="ko-KR" sz="1000" b="1" dirty="0"/>
              <a:t>:-</a:t>
            </a:r>
            <a:r>
              <a:rPr lang="x-none" altLang="ko-KR" sz="1000" dirty="0"/>
              <a:t> </a:t>
            </a:r>
            <a:r>
              <a:rPr lang="ko-KR" altLang="ko-KR" sz="1000" dirty="0" err="1"/>
              <a:t>Chat</a:t>
            </a:r>
            <a:r>
              <a:rPr lang="ko-KR" altLang="ko-KR" sz="1000" dirty="0"/>
              <a:t> GPT </a:t>
            </a:r>
            <a:r>
              <a:rPr lang="ko-KR" altLang="ko-KR" sz="1000" dirty="0" err="1"/>
              <a:t>can</a:t>
            </a:r>
            <a:r>
              <a:rPr lang="ko-KR" altLang="ko-KR" sz="1000" dirty="0"/>
              <a:t> </a:t>
            </a:r>
            <a:r>
              <a:rPr lang="ko-KR" altLang="ko-KR" sz="1000" dirty="0" err="1"/>
              <a:t>also</a:t>
            </a:r>
            <a:r>
              <a:rPr lang="ko-KR" altLang="ko-KR" sz="1000" dirty="0"/>
              <a:t> </a:t>
            </a:r>
            <a:r>
              <a:rPr lang="ko-KR" altLang="ko-KR" sz="1000" dirty="0" err="1"/>
              <a:t>be</a:t>
            </a:r>
            <a:r>
              <a:rPr lang="ko-KR" altLang="ko-KR" sz="1000" dirty="0"/>
              <a:t> </a:t>
            </a:r>
            <a:r>
              <a:rPr lang="ko-KR" altLang="ko-KR" sz="1000" dirty="0" err="1"/>
              <a:t>fine-tuned</a:t>
            </a:r>
            <a:r>
              <a:rPr lang="ko-KR" altLang="ko-KR" sz="1000" dirty="0"/>
              <a:t> </a:t>
            </a:r>
            <a:r>
              <a:rPr lang="ko-KR" altLang="ko-KR" sz="1000" dirty="0" err="1"/>
              <a:t>to</a:t>
            </a:r>
            <a:r>
              <a:rPr lang="ko-KR" altLang="ko-KR" sz="1000" dirty="0"/>
              <a:t> </a:t>
            </a:r>
            <a:r>
              <a:rPr lang="ko-KR" altLang="ko-KR" sz="1000" dirty="0" err="1"/>
              <a:t>understand</a:t>
            </a:r>
            <a:r>
              <a:rPr lang="ko-KR" altLang="ko-KR" sz="1000" dirty="0"/>
              <a:t> and </a:t>
            </a:r>
            <a:r>
              <a:rPr lang="ko-KR" altLang="ko-KR" sz="1000" dirty="0" err="1"/>
              <a:t>generate</a:t>
            </a:r>
            <a:r>
              <a:rPr lang="ko-KR" altLang="ko-KR" sz="1000" dirty="0"/>
              <a:t> </a:t>
            </a:r>
            <a:r>
              <a:rPr lang="ko-KR" altLang="ko-KR" sz="1000" dirty="0" err="1"/>
              <a:t>text</a:t>
            </a:r>
            <a:r>
              <a:rPr lang="ko-KR" altLang="ko-KR" sz="1000" dirty="0"/>
              <a:t> </a:t>
            </a:r>
            <a:r>
              <a:rPr lang="ko-KR" altLang="ko-KR" sz="1000" dirty="0" err="1"/>
              <a:t>in</a:t>
            </a:r>
            <a:r>
              <a:rPr lang="ko-KR" altLang="ko-KR" sz="1000" dirty="0"/>
              <a:t> </a:t>
            </a:r>
            <a:r>
              <a:rPr lang="ko-KR" altLang="ko-KR" sz="1000" dirty="0" err="1"/>
              <a:t>relation</a:t>
            </a:r>
            <a:r>
              <a:rPr lang="ko-KR" altLang="ko-KR" sz="1000" dirty="0"/>
              <a:t> </a:t>
            </a:r>
            <a:r>
              <a:rPr lang="ko-KR" altLang="ko-KR" sz="1000" dirty="0" err="1"/>
              <a:t>to</a:t>
            </a:r>
            <a:r>
              <a:rPr lang="ko-KR" altLang="ko-KR" sz="1000" dirty="0"/>
              <a:t> </a:t>
            </a:r>
            <a:r>
              <a:rPr lang="ko-KR" altLang="ko-KR" sz="1000" dirty="0" err="1"/>
              <a:t>images</a:t>
            </a:r>
            <a:r>
              <a:rPr lang="ko-KR" altLang="ko-KR" sz="1000" dirty="0"/>
              <a:t>, </a:t>
            </a:r>
            <a:r>
              <a:rPr lang="ko-KR" altLang="ko-KR" sz="1000" dirty="0" err="1"/>
              <a:t>audio</a:t>
            </a:r>
            <a:r>
              <a:rPr lang="ko-KR" altLang="ko-KR" sz="1000" dirty="0"/>
              <a:t>, and </a:t>
            </a:r>
            <a:r>
              <a:rPr lang="ko-KR" altLang="ko-KR" sz="1000" dirty="0" err="1"/>
              <a:t>video</a:t>
            </a:r>
            <a:r>
              <a:rPr lang="ko-KR" altLang="ko-KR" sz="1000" dirty="0"/>
              <a:t>. </a:t>
            </a:r>
            <a:r>
              <a:rPr lang="ko-KR" altLang="ko-KR" sz="1000" dirty="0" err="1"/>
              <a:t>This</a:t>
            </a:r>
            <a:r>
              <a:rPr lang="ko-KR" altLang="ko-KR" sz="1000" dirty="0"/>
              <a:t> </a:t>
            </a:r>
            <a:r>
              <a:rPr lang="ko-KR" altLang="ko-KR" sz="1000" dirty="0" err="1"/>
              <a:t>is</a:t>
            </a:r>
            <a:r>
              <a:rPr lang="ko-KR" altLang="ko-KR" sz="1000" dirty="0"/>
              <a:t> </a:t>
            </a:r>
            <a:r>
              <a:rPr lang="ko-KR" altLang="ko-KR" sz="1000" dirty="0" err="1"/>
              <a:t>known</a:t>
            </a:r>
            <a:r>
              <a:rPr lang="ko-KR" altLang="ko-KR" sz="1000" dirty="0"/>
              <a:t> </a:t>
            </a:r>
            <a:r>
              <a:rPr lang="ko-KR" altLang="ko-KR" sz="1000" dirty="0" err="1"/>
              <a:t>as</a:t>
            </a:r>
            <a:r>
              <a:rPr lang="ko-KR" altLang="ko-KR" sz="1000" dirty="0"/>
              <a:t> </a:t>
            </a:r>
            <a:r>
              <a:rPr lang="ko-KR" altLang="ko-KR" sz="1000" dirty="0" err="1"/>
              <a:t>multimodal</a:t>
            </a:r>
            <a:r>
              <a:rPr lang="ko-KR" altLang="ko-KR" sz="1000" dirty="0"/>
              <a:t> </a:t>
            </a:r>
            <a:r>
              <a:rPr lang="ko-KR" altLang="ko-KR" sz="1000" dirty="0" err="1"/>
              <a:t>learning</a:t>
            </a:r>
            <a:r>
              <a:rPr lang="ko-KR" altLang="ko-KR" sz="1000" dirty="0"/>
              <a:t>, and </a:t>
            </a:r>
            <a:r>
              <a:rPr lang="ko-KR" altLang="ko-KR" sz="1000" dirty="0" err="1"/>
              <a:t>it</a:t>
            </a:r>
            <a:r>
              <a:rPr lang="ko-KR" altLang="ko-KR" sz="1000" dirty="0"/>
              <a:t> </a:t>
            </a:r>
            <a:r>
              <a:rPr lang="ko-KR" altLang="ko-KR" sz="1000" dirty="0" err="1"/>
              <a:t>enables</a:t>
            </a:r>
            <a:r>
              <a:rPr lang="ko-KR" altLang="ko-KR" sz="1000" dirty="0"/>
              <a:t> </a:t>
            </a:r>
            <a:r>
              <a:rPr lang="ko-KR" altLang="ko-KR" sz="1000" dirty="0" err="1"/>
              <a:t>Chat</a:t>
            </a:r>
            <a:r>
              <a:rPr lang="ko-KR" altLang="ko-KR" sz="1000" dirty="0"/>
              <a:t> GPT </a:t>
            </a:r>
            <a:r>
              <a:rPr lang="ko-KR" altLang="ko-KR" sz="1000" dirty="0" err="1"/>
              <a:t>to</a:t>
            </a:r>
            <a:r>
              <a:rPr lang="ko-KR" altLang="ko-KR" sz="1000" dirty="0"/>
              <a:t> </a:t>
            </a:r>
            <a:r>
              <a:rPr lang="ko-KR" altLang="ko-KR" sz="1000" dirty="0" err="1"/>
              <a:t>understand</a:t>
            </a:r>
            <a:r>
              <a:rPr lang="ko-KR" altLang="ko-KR" sz="1000" dirty="0"/>
              <a:t> and </a:t>
            </a:r>
            <a:r>
              <a:rPr lang="ko-KR" altLang="ko-KR" sz="1000" dirty="0" err="1"/>
              <a:t>generate</a:t>
            </a:r>
            <a:r>
              <a:rPr lang="ko-KR" altLang="ko-KR" sz="1000" dirty="0"/>
              <a:t> </a:t>
            </a:r>
            <a:r>
              <a:rPr lang="ko-KR" altLang="ko-KR" sz="1000" dirty="0" err="1"/>
              <a:t>a</a:t>
            </a:r>
            <a:r>
              <a:rPr lang="ko-KR" altLang="ko-KR" sz="1000" dirty="0"/>
              <a:t> </a:t>
            </a:r>
            <a:r>
              <a:rPr lang="ko-KR" altLang="ko-KR" sz="1000" dirty="0" err="1"/>
              <a:t>more</a:t>
            </a:r>
            <a:r>
              <a:rPr lang="ko-KR" altLang="ko-KR" sz="1000" dirty="0"/>
              <a:t> </a:t>
            </a:r>
            <a:r>
              <a:rPr lang="ko-KR" altLang="ko-KR" sz="1000" dirty="0" err="1"/>
              <a:t>diverse</a:t>
            </a:r>
            <a:r>
              <a:rPr lang="ko-KR" altLang="ko-KR" sz="1000" dirty="0"/>
              <a:t> </a:t>
            </a:r>
            <a:r>
              <a:rPr lang="ko-KR" altLang="ko-KR" sz="1000" dirty="0" err="1"/>
              <a:t>range</a:t>
            </a:r>
            <a:r>
              <a:rPr lang="ko-KR" altLang="ko-KR" sz="1000" dirty="0"/>
              <a:t> of </a:t>
            </a:r>
            <a:r>
              <a:rPr lang="ko-KR" altLang="ko-KR" sz="1000" dirty="0" err="1"/>
              <a:t>content</a:t>
            </a:r>
            <a:r>
              <a:rPr lang="ko-KR" altLang="ko-KR" sz="1000" dirty="0"/>
              <a:t>.</a:t>
            </a:r>
          </a:p>
          <a:p>
            <a:endParaRPr lang="ko-KR" altLang="en-US" dirty="0"/>
          </a:p>
        </p:txBody>
      </p:sp>
    </p:spTree>
    <p:extLst>
      <p:ext uri="{BB962C8B-B14F-4D97-AF65-F5344CB8AC3E}">
        <p14:creationId xmlns:p14="http://schemas.microsoft.com/office/powerpoint/2010/main" val="2403768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highlight>
                  <a:srgbClr val="FFFF00"/>
                </a:highlight>
              </a:rPr>
              <a:t>Transformer</a:t>
            </a:r>
            <a:endParaRPr lang="en-US" altLang="ko-KR" b="1" i="1" dirty="0">
              <a:highlight>
                <a:srgbClr val="FFFF00"/>
              </a:highlight>
            </a:endParaRPr>
          </a:p>
          <a:p>
            <a:endParaRPr lang="en-US" altLang="ko-KR" b="1" i="1" dirty="0"/>
          </a:p>
          <a:p>
            <a:r>
              <a:rPr lang="ko-KR" altLang="ko-KR" sz="1600" dirty="0" err="1"/>
              <a:t>In</a:t>
            </a:r>
            <a:r>
              <a:rPr lang="ko-KR" altLang="ko-KR" sz="1600" dirty="0"/>
              <a:t> </a:t>
            </a:r>
            <a:r>
              <a:rPr lang="ko-KR" altLang="ko-KR" sz="1600" dirty="0" err="1"/>
              <a:t>a</a:t>
            </a:r>
            <a:r>
              <a:rPr lang="ko-KR" altLang="ko-KR" sz="1600" dirty="0"/>
              <a:t> </a:t>
            </a:r>
            <a:r>
              <a:rPr lang="ko-KR" altLang="ko-KR" sz="1600" dirty="0" err="1"/>
              <a:t>nutshell</a:t>
            </a:r>
            <a:r>
              <a:rPr lang="ko-KR" altLang="ko-KR" sz="1600" dirty="0"/>
              <a:t>, </a:t>
            </a:r>
            <a:r>
              <a:rPr lang="ko-KR" altLang="ko-KR" sz="1600" dirty="0" err="1"/>
              <a:t>Chat</a:t>
            </a:r>
            <a:r>
              <a:rPr lang="ko-KR" altLang="ko-KR" sz="1600" dirty="0"/>
              <a:t> GPT </a:t>
            </a:r>
            <a:r>
              <a:rPr lang="ko-KR" altLang="ko-KR" sz="1600" dirty="0" err="1"/>
              <a:t>is</a:t>
            </a:r>
            <a:r>
              <a:rPr lang="ko-KR" altLang="ko-KR" sz="1600" dirty="0"/>
              <a:t> </a:t>
            </a:r>
            <a:r>
              <a:rPr lang="ko-KR" altLang="ko-KR" sz="1600" dirty="0" err="1"/>
              <a:t>an</a:t>
            </a:r>
            <a:r>
              <a:rPr lang="ko-KR" altLang="ko-KR" sz="1600" dirty="0"/>
              <a:t> </a:t>
            </a:r>
            <a:endParaRPr lang="en-US" altLang="ko-KR" sz="1600" dirty="0"/>
          </a:p>
          <a:p>
            <a:endParaRPr lang="ko-KR" altLang="ko-KR" sz="1600" dirty="0"/>
          </a:p>
          <a:p>
            <a:pPr marL="457200" lvl="1" indent="0">
              <a:buNone/>
            </a:pPr>
            <a:r>
              <a:rPr lang="ko-KR" altLang="ko-KR" sz="1600" dirty="0" err="1">
                <a:highlight>
                  <a:srgbClr val="C0C0C0"/>
                </a:highlight>
              </a:rPr>
              <a:t>artificial</a:t>
            </a:r>
            <a:r>
              <a:rPr lang="ko-KR" altLang="ko-KR" sz="1600" dirty="0">
                <a:highlight>
                  <a:srgbClr val="C0C0C0"/>
                </a:highlight>
              </a:rPr>
              <a:t> </a:t>
            </a:r>
            <a:r>
              <a:rPr lang="ko-KR" altLang="ko-KR" sz="1600" dirty="0" err="1">
                <a:highlight>
                  <a:srgbClr val="C0C0C0"/>
                </a:highlight>
              </a:rPr>
              <a:t>intelligence</a:t>
            </a:r>
            <a:r>
              <a:rPr lang="ko-KR" altLang="ko-KR" sz="1600" dirty="0">
                <a:highlight>
                  <a:srgbClr val="C0C0C0"/>
                </a:highlight>
              </a:rPr>
              <a:t> </a:t>
            </a:r>
            <a:r>
              <a:rPr lang="ko-KR" altLang="ko-KR" sz="1600" dirty="0"/>
              <a:t>(AI) </a:t>
            </a:r>
            <a:r>
              <a:rPr lang="ko-KR" altLang="ko-KR" sz="1600" dirty="0" err="1">
                <a:highlight>
                  <a:srgbClr val="C0C0C0"/>
                </a:highlight>
              </a:rPr>
              <a:t>content</a:t>
            </a:r>
            <a:r>
              <a:rPr lang="ko-KR" altLang="ko-KR" sz="1600" dirty="0">
                <a:highlight>
                  <a:srgbClr val="C0C0C0"/>
                </a:highlight>
              </a:rPr>
              <a:t> </a:t>
            </a:r>
            <a:r>
              <a:rPr lang="ko-KR" altLang="ko-KR" sz="1600" dirty="0" err="1">
                <a:highlight>
                  <a:srgbClr val="C0C0C0"/>
                </a:highlight>
              </a:rPr>
              <a:t>generator</a:t>
            </a:r>
            <a:r>
              <a:rPr lang="ko-KR" altLang="ko-KR" sz="1600" dirty="0">
                <a:highlight>
                  <a:srgbClr val="C0C0C0"/>
                </a:highlight>
              </a:rPr>
              <a:t> </a:t>
            </a:r>
            <a:endParaRPr lang="en-US" altLang="ko-KR" sz="1600" dirty="0">
              <a:highlight>
                <a:srgbClr val="C0C0C0"/>
              </a:highlight>
            </a:endParaRPr>
          </a:p>
          <a:p>
            <a:pPr marL="457200" lvl="1" indent="0">
              <a:buNone/>
            </a:pPr>
            <a:endParaRPr lang="ko-KR" altLang="ko-KR" sz="1600" dirty="0">
              <a:highlight>
                <a:srgbClr val="C0C0C0"/>
              </a:highlight>
            </a:endParaRPr>
          </a:p>
          <a:p>
            <a:pPr marL="457200" lvl="1" indent="0">
              <a:buNone/>
            </a:pPr>
            <a:r>
              <a:rPr lang="ko-KR" altLang="ko-KR" sz="1600" dirty="0" err="1"/>
              <a:t>that</a:t>
            </a:r>
            <a:r>
              <a:rPr lang="ko-KR" altLang="ko-KR" sz="1600" dirty="0"/>
              <a:t> </a:t>
            </a:r>
            <a:r>
              <a:rPr lang="ko-KR" altLang="ko-KR" sz="1600" dirty="0" err="1">
                <a:highlight>
                  <a:srgbClr val="C0C0C0"/>
                </a:highlight>
              </a:rPr>
              <a:t>semi-autonomously</a:t>
            </a:r>
            <a:r>
              <a:rPr lang="ko-KR" altLang="ko-KR" sz="1600" dirty="0"/>
              <a:t> </a:t>
            </a:r>
            <a:r>
              <a:rPr lang="ko-KR" altLang="ko-KR" sz="1600" dirty="0" err="1"/>
              <a:t>creates</a:t>
            </a:r>
            <a:r>
              <a:rPr lang="ko-KR" altLang="ko-KR" sz="1600" dirty="0"/>
              <a:t> </a:t>
            </a:r>
            <a:r>
              <a:rPr lang="ko-KR" altLang="ko-KR" sz="1600" dirty="0" err="1"/>
              <a:t>phrases</a:t>
            </a:r>
            <a:r>
              <a:rPr lang="ko-KR" altLang="ko-KR" sz="1600" dirty="0"/>
              <a:t> and </a:t>
            </a:r>
            <a:r>
              <a:rPr lang="ko-KR" altLang="ko-KR" sz="1600" dirty="0" err="1"/>
              <a:t>articles</a:t>
            </a:r>
            <a:r>
              <a:rPr lang="ko-KR" altLang="ko-KR" sz="1600" dirty="0"/>
              <a:t> </a:t>
            </a:r>
            <a:endParaRPr lang="en-US" altLang="ko-KR" sz="1600" dirty="0"/>
          </a:p>
          <a:p>
            <a:pPr marL="457200" lvl="1" indent="0">
              <a:buNone/>
            </a:pPr>
            <a:endParaRPr lang="en-US" altLang="ko-KR" sz="1600" dirty="0"/>
          </a:p>
          <a:p>
            <a:pPr marL="457200" lvl="1" indent="0">
              <a:buNone/>
            </a:pPr>
            <a:r>
              <a:rPr lang="ko-KR" altLang="ko-KR" sz="1600" dirty="0" err="1">
                <a:highlight>
                  <a:srgbClr val="C0C0C0"/>
                </a:highlight>
              </a:rPr>
              <a:t>based</a:t>
            </a:r>
            <a:r>
              <a:rPr lang="ko-KR" altLang="ko-KR" sz="1600" dirty="0">
                <a:highlight>
                  <a:srgbClr val="C0C0C0"/>
                </a:highlight>
              </a:rPr>
              <a:t> </a:t>
            </a:r>
            <a:r>
              <a:rPr lang="ko-KR" altLang="ko-KR" sz="1600" dirty="0" err="1">
                <a:highlight>
                  <a:srgbClr val="C0C0C0"/>
                </a:highlight>
              </a:rPr>
              <a:t>on</a:t>
            </a:r>
            <a:r>
              <a:rPr lang="ko-KR" altLang="ko-KR" sz="1600" dirty="0">
                <a:highlight>
                  <a:srgbClr val="C0C0C0"/>
                </a:highlight>
              </a:rPr>
              <a:t> </a:t>
            </a:r>
            <a:r>
              <a:rPr lang="ko-KR" altLang="ko-KR" sz="1600" dirty="0" err="1">
                <a:highlight>
                  <a:srgbClr val="C0C0C0"/>
                </a:highlight>
              </a:rPr>
              <a:t>user</a:t>
            </a:r>
            <a:r>
              <a:rPr lang="ko-KR" altLang="ko-KR" sz="1600" dirty="0">
                <a:highlight>
                  <a:srgbClr val="C0C0C0"/>
                </a:highlight>
              </a:rPr>
              <a:t> </a:t>
            </a:r>
            <a:r>
              <a:rPr lang="ko-KR" altLang="ko-KR" sz="1600" dirty="0" err="1">
                <a:highlight>
                  <a:srgbClr val="C0C0C0"/>
                </a:highlight>
              </a:rPr>
              <a:t>input</a:t>
            </a:r>
            <a:r>
              <a:rPr lang="ko-KR" altLang="ko-KR" sz="1600" dirty="0">
                <a:highlight>
                  <a:srgbClr val="C0C0C0"/>
                </a:highlight>
              </a:rPr>
              <a:t>.</a:t>
            </a:r>
            <a:r>
              <a:rPr lang="en-US" altLang="ko-KR" sz="1600" dirty="0">
                <a:highlight>
                  <a:srgbClr val="C0C0C0"/>
                </a:highlight>
              </a:rPr>
              <a:t> </a:t>
            </a:r>
          </a:p>
          <a:p>
            <a:endParaRPr lang="ko-KR" altLang="en-US" dirty="0"/>
          </a:p>
        </p:txBody>
      </p:sp>
    </p:spTree>
    <p:extLst>
      <p:ext uri="{BB962C8B-B14F-4D97-AF65-F5344CB8AC3E}">
        <p14:creationId xmlns:p14="http://schemas.microsoft.com/office/powerpoint/2010/main" val="2352365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1255E1-F002-40BB-B569-389DB6C9A907}"/>
              </a:ext>
            </a:extLst>
          </p:cNvPr>
          <p:cNvSpPr>
            <a:spLocks noGrp="1"/>
          </p:cNvSpPr>
          <p:nvPr>
            <p:ph type="title"/>
          </p:nvPr>
        </p:nvSpPr>
        <p:spPr/>
        <p:txBody>
          <a:bodyPr/>
          <a:lstStyle/>
          <a:p>
            <a:r>
              <a:rPr lang="ko-KR" altLang="ko-KR" dirty="0" err="1"/>
              <a:t>Transformer</a:t>
            </a:r>
            <a:endParaRPr lang="ko-KR" altLang="en-US" dirty="0"/>
          </a:p>
        </p:txBody>
      </p:sp>
      <p:sp>
        <p:nvSpPr>
          <p:cNvPr id="3" name="내용 개체 틀 2">
            <a:extLst>
              <a:ext uri="{FF2B5EF4-FFF2-40B4-BE49-F238E27FC236}">
                <a16:creationId xmlns:a16="http://schemas.microsoft.com/office/drawing/2014/main" id="{925C75E0-9CED-41CB-994F-F594B951648A}"/>
              </a:ext>
            </a:extLst>
          </p:cNvPr>
          <p:cNvSpPr>
            <a:spLocks noGrp="1"/>
          </p:cNvSpPr>
          <p:nvPr>
            <p:ph idx="1"/>
          </p:nvPr>
        </p:nvSpPr>
        <p:spPr>
          <a:xfrm>
            <a:off x="419450" y="1272317"/>
            <a:ext cx="6177791" cy="4901979"/>
          </a:xfrm>
        </p:spPr>
        <p:txBody>
          <a:bodyPr/>
          <a:lstStyle/>
          <a:p>
            <a:endParaRPr lang="en-US" altLang="ko-KR" sz="2400" dirty="0"/>
          </a:p>
          <a:p>
            <a:pPr marL="457200" lvl="1" indent="0">
              <a:buNone/>
            </a:pPr>
            <a:r>
              <a:rPr lang="ko-KR" altLang="ko-KR" dirty="0" err="1"/>
              <a:t>a</a:t>
            </a:r>
            <a:r>
              <a:rPr lang="ko-KR" altLang="ko-KR" dirty="0"/>
              <a:t> </a:t>
            </a:r>
            <a:r>
              <a:rPr lang="ko-KR" altLang="ko-KR" dirty="0" err="1"/>
              <a:t>specific</a:t>
            </a:r>
            <a:r>
              <a:rPr lang="ko-KR" altLang="ko-KR" dirty="0"/>
              <a:t> </a:t>
            </a:r>
            <a:r>
              <a:rPr lang="ko-KR" altLang="ko-KR" dirty="0" err="1"/>
              <a:t>type</a:t>
            </a:r>
            <a:r>
              <a:rPr lang="ko-KR" altLang="ko-KR" dirty="0"/>
              <a:t> of </a:t>
            </a:r>
            <a:endParaRPr lang="en-US" altLang="ko-KR" dirty="0"/>
          </a:p>
          <a:p>
            <a:pPr marL="457200" lvl="1" indent="0">
              <a:buNone/>
            </a:pPr>
            <a:endParaRPr lang="en-US" altLang="ko-KR" sz="2800" dirty="0">
              <a:highlight>
                <a:srgbClr val="C0C0C0"/>
              </a:highlight>
            </a:endParaRPr>
          </a:p>
          <a:p>
            <a:pPr marL="457200" lvl="1" indent="0">
              <a:buNone/>
            </a:pPr>
            <a:r>
              <a:rPr lang="ko-KR" altLang="ko-KR" sz="2800" dirty="0" err="1">
                <a:highlight>
                  <a:srgbClr val="C0C0C0"/>
                </a:highlight>
              </a:rPr>
              <a:t>deep</a:t>
            </a:r>
            <a:r>
              <a:rPr lang="ko-KR" altLang="ko-KR" sz="2800" dirty="0">
                <a:highlight>
                  <a:srgbClr val="C0C0C0"/>
                </a:highlight>
              </a:rPr>
              <a:t> </a:t>
            </a:r>
            <a:r>
              <a:rPr lang="ko-KR" altLang="ko-KR" sz="2800" dirty="0" err="1">
                <a:highlight>
                  <a:srgbClr val="C0C0C0"/>
                </a:highlight>
              </a:rPr>
              <a:t>learning</a:t>
            </a:r>
            <a:r>
              <a:rPr lang="ko-KR" altLang="ko-KR" sz="2800" dirty="0">
                <a:highlight>
                  <a:srgbClr val="C0C0C0"/>
                </a:highlight>
              </a:rPr>
              <a:t> </a:t>
            </a:r>
            <a:r>
              <a:rPr lang="ko-KR" altLang="ko-KR" sz="2800" dirty="0" err="1">
                <a:highlight>
                  <a:srgbClr val="C0C0C0"/>
                </a:highlight>
              </a:rPr>
              <a:t>model</a:t>
            </a:r>
            <a:r>
              <a:rPr lang="ko-KR" altLang="ko-KR" sz="2800" dirty="0">
                <a:highlight>
                  <a:srgbClr val="C0C0C0"/>
                </a:highlight>
              </a:rPr>
              <a:t> </a:t>
            </a:r>
            <a:r>
              <a:rPr lang="ko-KR" altLang="ko-KR" dirty="0" err="1"/>
              <a:t>architecture</a:t>
            </a:r>
            <a:r>
              <a:rPr lang="ko-KR" altLang="ko-KR" dirty="0"/>
              <a:t> </a:t>
            </a:r>
            <a:endParaRPr lang="en-US" altLang="ko-KR" dirty="0"/>
          </a:p>
          <a:p>
            <a:pPr marL="457200" lvl="1" indent="0">
              <a:buNone/>
            </a:pPr>
            <a:endParaRPr lang="en-US" altLang="ko-KR" dirty="0"/>
          </a:p>
          <a:p>
            <a:pPr marL="457200" lvl="1" indent="0">
              <a:buNone/>
            </a:pPr>
            <a:r>
              <a:rPr lang="ko-KR" altLang="ko-KR" dirty="0" err="1"/>
              <a:t>called</a:t>
            </a:r>
            <a:r>
              <a:rPr lang="ko-KR" altLang="ko-KR" dirty="0"/>
              <a:t> </a:t>
            </a:r>
            <a:r>
              <a:rPr lang="ko-KR" altLang="ko-KR" dirty="0" err="1"/>
              <a:t>the</a:t>
            </a:r>
            <a:r>
              <a:rPr lang="ko-KR" altLang="ko-KR" dirty="0"/>
              <a:t> </a:t>
            </a:r>
            <a:r>
              <a:rPr lang="ko-KR" altLang="ko-KR" dirty="0" err="1"/>
              <a:t>Transformer</a:t>
            </a:r>
            <a:r>
              <a:rPr lang="ko-KR" altLang="ko-KR" dirty="0"/>
              <a:t> </a:t>
            </a:r>
            <a:r>
              <a:rPr lang="ko-KR" altLang="ko-KR" dirty="0" err="1"/>
              <a:t>model</a:t>
            </a:r>
            <a:r>
              <a:rPr lang="ko-KR" altLang="ko-KR" dirty="0"/>
              <a:t>.</a:t>
            </a:r>
          </a:p>
          <a:p>
            <a:endParaRPr lang="ko-KR" altLang="en-US" dirty="0"/>
          </a:p>
        </p:txBody>
      </p:sp>
      <p:pic>
        <p:nvPicPr>
          <p:cNvPr id="1026" name="Picture 2" descr="A 17–95.6 TOPS/W Deep Learning Inference Accelerator with Per-Vector Scaled  4-bit Quantization for Transformers in 5nm | Research">
            <a:extLst>
              <a:ext uri="{FF2B5EF4-FFF2-40B4-BE49-F238E27FC236}">
                <a16:creationId xmlns:a16="http://schemas.microsoft.com/office/drawing/2014/main" id="{D0EF7245-C5B1-47F4-91AA-56E4E6D5D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878" y="1124125"/>
            <a:ext cx="5499688" cy="46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72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800ACF-8080-40CA-9CA4-61681B72511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5933DDF1-5770-4A32-BBE9-C58CD39844D9}"/>
              </a:ext>
            </a:extLst>
          </p:cNvPr>
          <p:cNvSpPr>
            <a:spLocks noGrp="1"/>
          </p:cNvSpPr>
          <p:nvPr>
            <p:ph idx="1"/>
          </p:nvPr>
        </p:nvSpPr>
        <p:spPr/>
        <p:txBody>
          <a:bodyPr/>
          <a:lstStyle/>
          <a:p>
            <a:endParaRPr lang="ko-KR" altLang="en-US"/>
          </a:p>
        </p:txBody>
      </p:sp>
      <p:pic>
        <p:nvPicPr>
          <p:cNvPr id="3073" name="Picture 1" descr="data mining machine learning artificial intelligence online">
            <a:extLst>
              <a:ext uri="{FF2B5EF4-FFF2-40B4-BE49-F238E27FC236}">
                <a16:creationId xmlns:a16="http://schemas.microsoft.com/office/drawing/2014/main" id="{F137F0B2-2F9D-4827-B60C-C2882661E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313"/>
            <a:ext cx="1143000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146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y a Rules Based plus a Machine Learning hybrid approach | 1Spatial">
            <a:extLst>
              <a:ext uri="{FF2B5EF4-FFF2-40B4-BE49-F238E27FC236}">
                <a16:creationId xmlns:a16="http://schemas.microsoft.com/office/drawing/2014/main" id="{7FA40ACD-A26E-4B97-ABD0-701DA2381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585" y="568451"/>
            <a:ext cx="7248087" cy="56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606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FFD1E7F3-E2D4-4D00-8D5D-F25136C68FDA}"/>
              </a:ext>
            </a:extLst>
          </p:cNvPr>
          <p:cNvSpPr>
            <a:spLocks noGrp="1"/>
          </p:cNvSpPr>
          <p:nvPr>
            <p:ph idx="1"/>
          </p:nvPr>
        </p:nvSpPr>
        <p:spPr>
          <a:xfrm>
            <a:off x="7226300" y="1825625"/>
            <a:ext cx="4127499" cy="4351338"/>
          </a:xfrm>
        </p:spPr>
        <p:txBody>
          <a:bodyPr/>
          <a:lstStyle/>
          <a:p>
            <a:r>
              <a:rPr lang="en-US" altLang="ko-KR" dirty="0"/>
              <a:t>2015</a:t>
            </a:r>
          </a:p>
          <a:p>
            <a:endParaRPr lang="en-US" altLang="ko-KR" dirty="0"/>
          </a:p>
          <a:p>
            <a:r>
              <a:rPr lang="x-none" altLang="ko-KR" dirty="0"/>
              <a:t>C</a:t>
            </a:r>
            <a:r>
              <a:rPr lang="ko-KR" altLang="ko-KR" dirty="0" err="1"/>
              <a:t>hat</a:t>
            </a:r>
            <a:r>
              <a:rPr lang="ko-KR" altLang="ko-KR" dirty="0"/>
              <a:t> GPT-1 – 2018</a:t>
            </a:r>
          </a:p>
          <a:p>
            <a:r>
              <a:rPr lang="x-none" altLang="ko-KR" dirty="0"/>
              <a:t>C</a:t>
            </a:r>
            <a:r>
              <a:rPr lang="ko-KR" altLang="ko-KR" dirty="0" err="1"/>
              <a:t>hat</a:t>
            </a:r>
            <a:r>
              <a:rPr lang="ko-KR" altLang="ko-KR" dirty="0"/>
              <a:t> GPT-2 – 2019</a:t>
            </a:r>
          </a:p>
          <a:p>
            <a:r>
              <a:rPr lang="ko-KR" altLang="ko-KR" dirty="0" err="1"/>
              <a:t>Chat</a:t>
            </a:r>
            <a:r>
              <a:rPr lang="ko-KR" altLang="ko-KR" dirty="0"/>
              <a:t> GPT-3 – 2020</a:t>
            </a:r>
          </a:p>
          <a:p>
            <a:r>
              <a:rPr lang="ko-KR" altLang="ko-KR" dirty="0" err="1"/>
              <a:t>Chat</a:t>
            </a:r>
            <a:r>
              <a:rPr lang="ko-KR" altLang="ko-KR" dirty="0"/>
              <a:t> GPT3X – 2022</a:t>
            </a:r>
          </a:p>
          <a:p>
            <a:endParaRPr lang="ko-KR" altLang="en-US" dirty="0"/>
          </a:p>
        </p:txBody>
      </p:sp>
      <p:pic>
        <p:nvPicPr>
          <p:cNvPr id="1026" name="Picture 2" descr="OpenAI Logo PNG Images with Transparent Background">
            <a:extLst>
              <a:ext uri="{FF2B5EF4-FFF2-40B4-BE49-F238E27FC236}">
                <a16:creationId xmlns:a16="http://schemas.microsoft.com/office/drawing/2014/main" id="{412FBE4E-87B6-42C6-B1BA-6C3A227A6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038" y="1825625"/>
            <a:ext cx="4538962" cy="398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57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descr="Simplifying the Difference: Machine Learning vs Deep Learning - Singapore  Computer Society">
            <a:extLst>
              <a:ext uri="{FF2B5EF4-FFF2-40B4-BE49-F238E27FC236}">
                <a16:creationId xmlns:a16="http://schemas.microsoft.com/office/drawing/2014/main" id="{0A8916D0-1345-42D9-B181-3F61F0C797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9008" y="139700"/>
            <a:ext cx="8281392" cy="6625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294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pple logo">
            <a:extLst>
              <a:ext uri="{FF2B5EF4-FFF2-40B4-BE49-F238E27FC236}">
                <a16:creationId xmlns:a16="http://schemas.microsoft.com/office/drawing/2014/main" id="{95BD9F69-B9BF-4CF5-834E-3817D588E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88" y="890588"/>
            <a:ext cx="8886825"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422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439BC4-6279-41D0-B6FF-2AD19C052FBC}"/>
              </a:ext>
            </a:extLst>
          </p:cNvPr>
          <p:cNvSpPr>
            <a:spLocks noGrp="1"/>
          </p:cNvSpPr>
          <p:nvPr>
            <p:ph type="title"/>
          </p:nvPr>
        </p:nvSpPr>
        <p:spPr/>
        <p:txBody>
          <a:bodyPr/>
          <a:lstStyle/>
          <a:p>
            <a:r>
              <a:rPr lang="ko-KR" altLang="ko-KR" b="1" dirty="0" err="1"/>
              <a:t>Alan</a:t>
            </a:r>
            <a:r>
              <a:rPr lang="ko-KR" altLang="ko-KR" b="1" dirty="0"/>
              <a:t> </a:t>
            </a:r>
            <a:r>
              <a:rPr lang="ko-KR" altLang="ko-KR" b="1" dirty="0" err="1"/>
              <a:t>Turing</a:t>
            </a:r>
            <a:br>
              <a:rPr lang="en-US" altLang="ko-KR" dirty="0"/>
            </a:br>
            <a:endParaRPr lang="ko-KR" altLang="en-US" dirty="0"/>
          </a:p>
        </p:txBody>
      </p:sp>
      <p:sp>
        <p:nvSpPr>
          <p:cNvPr id="3" name="내용 개체 틀 2">
            <a:extLst>
              <a:ext uri="{FF2B5EF4-FFF2-40B4-BE49-F238E27FC236}">
                <a16:creationId xmlns:a16="http://schemas.microsoft.com/office/drawing/2014/main" id="{B6C4A354-A026-4F7C-B867-3100755B7A79}"/>
              </a:ext>
            </a:extLst>
          </p:cNvPr>
          <p:cNvSpPr>
            <a:spLocks noGrp="1"/>
          </p:cNvSpPr>
          <p:nvPr>
            <p:ph idx="1"/>
          </p:nvPr>
        </p:nvSpPr>
        <p:spPr/>
        <p:txBody>
          <a:bodyPr>
            <a:normAutofit/>
          </a:bodyPr>
          <a:lstStyle/>
          <a:p>
            <a:pPr fontAlgn="ctr"/>
            <a:r>
              <a:rPr lang="ko-KR" altLang="ko-KR" sz="1100" dirty="0"/>
              <a:t>The </a:t>
            </a:r>
            <a:r>
              <a:rPr lang="ko-KR" altLang="ko-KR" sz="1100" dirty="0" err="1"/>
              <a:t>brand</a:t>
            </a:r>
            <a:r>
              <a:rPr lang="ko-KR" altLang="ko-KR" sz="1100" dirty="0"/>
              <a:t> </a:t>
            </a:r>
            <a:r>
              <a:rPr lang="ko-KR" altLang="ko-KR" sz="1100" dirty="0" err="1"/>
              <a:t>name</a:t>
            </a:r>
            <a:r>
              <a:rPr lang="ko-KR" altLang="ko-KR" sz="1100" dirty="0"/>
              <a:t> </a:t>
            </a:r>
            <a:r>
              <a:rPr lang="ko-KR" altLang="ko-KR" sz="1100" dirty="0" err="1"/>
              <a:t>was</a:t>
            </a:r>
            <a:r>
              <a:rPr lang="ko-KR" altLang="ko-KR" sz="1100" dirty="0"/>
              <a:t> </a:t>
            </a:r>
            <a:r>
              <a:rPr lang="ko-KR" altLang="ko-KR" sz="1100" dirty="0" err="1"/>
              <a:t>inspired</a:t>
            </a:r>
            <a:r>
              <a:rPr lang="ko-KR" altLang="ko-KR" sz="1100" dirty="0"/>
              <a:t> </a:t>
            </a:r>
            <a:r>
              <a:rPr lang="ko-KR" altLang="ko-KR" sz="1100" dirty="0" err="1"/>
              <a:t>by</a:t>
            </a:r>
            <a:r>
              <a:rPr lang="ko-KR" altLang="ko-KR" sz="1100" dirty="0"/>
              <a:t> </a:t>
            </a:r>
            <a:r>
              <a:rPr lang="ko-KR" altLang="ko-KR" sz="1100" dirty="0" err="1"/>
              <a:t>Eve’s</a:t>
            </a:r>
            <a:r>
              <a:rPr lang="ko-KR" altLang="ko-KR" sz="1100" dirty="0"/>
              <a:t> </a:t>
            </a:r>
            <a:r>
              <a:rPr lang="ko-KR" altLang="ko-KR" sz="1100" dirty="0" err="1"/>
              <a:t>bite</a:t>
            </a:r>
            <a:r>
              <a:rPr lang="ko-KR" altLang="ko-KR" sz="1100" dirty="0"/>
              <a:t> </a:t>
            </a:r>
            <a:r>
              <a:rPr lang="ko-KR" altLang="ko-KR" sz="1100" dirty="0" err="1"/>
              <a:t>out</a:t>
            </a:r>
            <a:r>
              <a:rPr lang="ko-KR" altLang="ko-KR" sz="1100" dirty="0"/>
              <a:t> of </a:t>
            </a:r>
            <a:r>
              <a:rPr lang="ko-KR" altLang="ko-KR" sz="1100" dirty="0" err="1"/>
              <a:t>the</a:t>
            </a:r>
            <a:r>
              <a:rPr lang="ko-KR" altLang="ko-KR" sz="1100" dirty="0"/>
              <a:t> </a:t>
            </a:r>
            <a:r>
              <a:rPr lang="ko-KR" altLang="ko-KR" sz="1100" dirty="0" err="1"/>
              <a:t>apple</a:t>
            </a:r>
            <a:r>
              <a:rPr lang="ko-KR" altLang="ko-KR" sz="1100" dirty="0"/>
              <a:t>.</a:t>
            </a:r>
          </a:p>
          <a:p>
            <a:pPr fontAlgn="ctr"/>
            <a:r>
              <a:rPr lang="ko-KR" altLang="ko-KR" sz="1100" dirty="0"/>
              <a:t>The </a:t>
            </a:r>
            <a:r>
              <a:rPr lang="ko-KR" altLang="ko-KR" sz="1100" dirty="0" err="1"/>
              <a:t>story</a:t>
            </a:r>
            <a:r>
              <a:rPr lang="ko-KR" altLang="ko-KR" sz="1100" dirty="0"/>
              <a:t> of </a:t>
            </a:r>
            <a:r>
              <a:rPr lang="ko-KR" altLang="ko-KR" sz="1100" dirty="0" err="1"/>
              <a:t>Nymphus</a:t>
            </a:r>
            <a:r>
              <a:rPr lang="ko-KR" altLang="ko-KR" sz="1100" dirty="0"/>
              <a:t> </a:t>
            </a:r>
            <a:r>
              <a:rPr lang="ko-KR" altLang="ko-KR" sz="1100" dirty="0" err="1"/>
              <a:t>gaining</a:t>
            </a:r>
            <a:r>
              <a:rPr lang="ko-KR" altLang="ko-KR" sz="1100" dirty="0"/>
              <a:t> </a:t>
            </a:r>
            <a:r>
              <a:rPr lang="ko-KR" altLang="ko-KR" sz="1100" dirty="0" err="1"/>
              <a:t>immortality</a:t>
            </a:r>
            <a:r>
              <a:rPr lang="ko-KR" altLang="ko-KR" sz="1100" dirty="0"/>
              <a:t> </a:t>
            </a:r>
            <a:r>
              <a:rPr lang="ko-KR" altLang="ko-KR" sz="1100" dirty="0" err="1"/>
              <a:t>by</a:t>
            </a:r>
            <a:r>
              <a:rPr lang="ko-KR" altLang="ko-KR" sz="1100" dirty="0"/>
              <a:t> </a:t>
            </a:r>
            <a:r>
              <a:rPr lang="ko-KR" altLang="ko-KR" sz="1100" dirty="0" err="1"/>
              <a:t>eating</a:t>
            </a:r>
            <a:r>
              <a:rPr lang="ko-KR" altLang="ko-KR" sz="1100" dirty="0"/>
              <a:t> </a:t>
            </a:r>
            <a:r>
              <a:rPr lang="ko-KR" altLang="ko-KR" sz="1100" dirty="0" err="1"/>
              <a:t>a</a:t>
            </a:r>
            <a:r>
              <a:rPr lang="ko-KR" altLang="ko-KR" sz="1100" dirty="0"/>
              <a:t> </a:t>
            </a:r>
            <a:r>
              <a:rPr lang="ko-KR" altLang="ko-KR" sz="1100" dirty="0" err="1"/>
              <a:t>golden</a:t>
            </a:r>
            <a:r>
              <a:rPr lang="ko-KR" altLang="ko-KR" sz="1100" dirty="0"/>
              <a:t> </a:t>
            </a:r>
            <a:r>
              <a:rPr lang="ko-KR" altLang="ko-KR" sz="1100" dirty="0" err="1"/>
              <a:t>apple</a:t>
            </a:r>
            <a:r>
              <a:rPr lang="ko-KR" altLang="ko-KR" sz="1100" dirty="0"/>
              <a:t>.</a:t>
            </a:r>
          </a:p>
          <a:p>
            <a:pPr fontAlgn="ctr"/>
            <a:r>
              <a:rPr lang="ko-KR" altLang="ko-KR" b="1" dirty="0" err="1"/>
              <a:t>Alan</a:t>
            </a:r>
            <a:r>
              <a:rPr lang="ko-KR" altLang="ko-KR" b="1" dirty="0"/>
              <a:t> </a:t>
            </a:r>
            <a:r>
              <a:rPr lang="ko-KR" altLang="ko-KR" b="1" dirty="0" err="1"/>
              <a:t>Turing</a:t>
            </a:r>
            <a:r>
              <a:rPr lang="ko-KR" altLang="ko-KR" dirty="0"/>
              <a:t>, </a:t>
            </a:r>
            <a:endParaRPr lang="en-US" altLang="ko-KR" dirty="0"/>
          </a:p>
          <a:p>
            <a:pPr marL="0" indent="0" fontAlgn="ctr">
              <a:buNone/>
            </a:pPr>
            <a:r>
              <a:rPr lang="en-US" altLang="ko-KR" dirty="0"/>
              <a:t>	</a:t>
            </a:r>
            <a:r>
              <a:rPr lang="ko-KR" altLang="ko-KR" dirty="0" err="1"/>
              <a:t>the</a:t>
            </a:r>
            <a:r>
              <a:rPr lang="ko-KR" altLang="ko-KR" dirty="0"/>
              <a:t> </a:t>
            </a:r>
            <a:r>
              <a:rPr lang="ko-KR" altLang="ko-KR" dirty="0" err="1"/>
              <a:t>father</a:t>
            </a:r>
            <a:r>
              <a:rPr lang="ko-KR" altLang="ko-KR" dirty="0"/>
              <a:t> of </a:t>
            </a:r>
            <a:r>
              <a:rPr lang="ko-KR" altLang="ko-KR" dirty="0" err="1"/>
              <a:t>modern</a:t>
            </a:r>
            <a:r>
              <a:rPr lang="ko-KR" altLang="ko-KR" dirty="0"/>
              <a:t> </a:t>
            </a:r>
            <a:r>
              <a:rPr lang="ko-KR" altLang="ko-KR" dirty="0" err="1"/>
              <a:t>computing</a:t>
            </a:r>
            <a:r>
              <a:rPr lang="ko-KR" altLang="ko-KR" dirty="0"/>
              <a:t>, </a:t>
            </a:r>
            <a:endParaRPr lang="en-US" altLang="ko-KR" dirty="0"/>
          </a:p>
          <a:p>
            <a:pPr marL="0" indent="0" fontAlgn="ctr">
              <a:buNone/>
            </a:pPr>
            <a:r>
              <a:rPr lang="en-US" altLang="ko-KR" dirty="0"/>
              <a:t>	</a:t>
            </a:r>
            <a:r>
              <a:rPr lang="ko-KR" altLang="ko-KR" dirty="0" err="1"/>
              <a:t>died</a:t>
            </a:r>
            <a:r>
              <a:rPr lang="ko-KR" altLang="ko-KR" dirty="0"/>
              <a:t> </a:t>
            </a:r>
            <a:r>
              <a:rPr lang="ko-KR" altLang="ko-KR" dirty="0" err="1"/>
              <a:t>after</a:t>
            </a:r>
            <a:r>
              <a:rPr lang="ko-KR" altLang="ko-KR" dirty="0"/>
              <a:t> </a:t>
            </a:r>
            <a:r>
              <a:rPr lang="ko-KR" altLang="ko-KR" dirty="0" err="1"/>
              <a:t>eating</a:t>
            </a:r>
            <a:r>
              <a:rPr lang="ko-KR" altLang="ko-KR" dirty="0"/>
              <a:t> </a:t>
            </a:r>
            <a:r>
              <a:rPr lang="ko-KR" altLang="ko-KR" dirty="0" err="1"/>
              <a:t>a</a:t>
            </a:r>
            <a:r>
              <a:rPr lang="ko-KR" altLang="ko-KR" dirty="0"/>
              <a:t> </a:t>
            </a:r>
            <a:r>
              <a:rPr lang="ko-KR" altLang="ko-KR" dirty="0" err="1"/>
              <a:t>poisoned</a:t>
            </a:r>
            <a:r>
              <a:rPr lang="ko-KR" altLang="ko-KR" dirty="0"/>
              <a:t> </a:t>
            </a:r>
            <a:r>
              <a:rPr lang="ko-KR" altLang="ko-KR" dirty="0" err="1"/>
              <a:t>apple</a:t>
            </a:r>
            <a:r>
              <a:rPr lang="ko-KR" altLang="ko-KR" dirty="0"/>
              <a:t>.</a:t>
            </a:r>
          </a:p>
          <a:p>
            <a:pPr fontAlgn="ctr"/>
            <a:r>
              <a:rPr lang="ko-KR" altLang="ko-KR" sz="1100" dirty="0" err="1"/>
              <a:t>From</a:t>
            </a:r>
            <a:r>
              <a:rPr lang="ko-KR" altLang="ko-KR" sz="1100" dirty="0"/>
              <a:t> </a:t>
            </a:r>
            <a:r>
              <a:rPr lang="ko-KR" altLang="ko-KR" sz="1100" dirty="0" err="1"/>
              <a:t>the</a:t>
            </a:r>
            <a:r>
              <a:rPr lang="ko-KR" altLang="ko-KR" sz="1100" dirty="0"/>
              <a:t> </a:t>
            </a:r>
            <a:r>
              <a:rPr lang="ko-KR" altLang="ko-KR" sz="1100" dirty="0" err="1"/>
              <a:t>famous</a:t>
            </a:r>
            <a:r>
              <a:rPr lang="ko-KR" altLang="ko-KR" sz="1100" dirty="0"/>
              <a:t> </a:t>
            </a:r>
            <a:r>
              <a:rPr lang="ko-KR" altLang="ko-KR" sz="1100" dirty="0" err="1"/>
              <a:t>saying</a:t>
            </a:r>
            <a:r>
              <a:rPr lang="ko-KR" altLang="ko-KR" sz="1100" dirty="0"/>
              <a:t>: “</a:t>
            </a:r>
            <a:r>
              <a:rPr lang="ko-KR" altLang="ko-KR" sz="1100" dirty="0" err="1"/>
              <a:t>an</a:t>
            </a:r>
            <a:r>
              <a:rPr lang="ko-KR" altLang="ko-KR" sz="1100" dirty="0"/>
              <a:t> </a:t>
            </a:r>
            <a:r>
              <a:rPr lang="ko-KR" altLang="ko-KR" sz="1100" dirty="0" err="1"/>
              <a:t>apple</a:t>
            </a:r>
            <a:r>
              <a:rPr lang="ko-KR" altLang="ko-KR" sz="1100" dirty="0"/>
              <a:t> </a:t>
            </a:r>
            <a:r>
              <a:rPr lang="ko-KR" altLang="ko-KR" sz="1100" dirty="0" err="1"/>
              <a:t>a</a:t>
            </a:r>
            <a:r>
              <a:rPr lang="ko-KR" altLang="ko-KR" sz="1100" dirty="0"/>
              <a:t> </a:t>
            </a:r>
            <a:r>
              <a:rPr lang="ko-KR" altLang="ko-KR" sz="1100" dirty="0" err="1"/>
              <a:t>day</a:t>
            </a:r>
            <a:r>
              <a:rPr lang="ko-KR" altLang="ko-KR" sz="1100" dirty="0"/>
              <a:t> </a:t>
            </a:r>
            <a:r>
              <a:rPr lang="ko-KR" altLang="ko-KR" sz="1100" dirty="0" err="1"/>
              <a:t>keeps</a:t>
            </a:r>
            <a:r>
              <a:rPr lang="ko-KR" altLang="ko-KR" sz="1100" dirty="0"/>
              <a:t> </a:t>
            </a:r>
            <a:r>
              <a:rPr lang="ko-KR" altLang="ko-KR" sz="1100" dirty="0" err="1"/>
              <a:t>the</a:t>
            </a:r>
            <a:r>
              <a:rPr lang="ko-KR" altLang="ko-KR" sz="1100" dirty="0"/>
              <a:t> </a:t>
            </a:r>
            <a:r>
              <a:rPr lang="ko-KR" altLang="ko-KR" sz="1100" dirty="0" err="1"/>
              <a:t>doctor</a:t>
            </a:r>
            <a:r>
              <a:rPr lang="ko-KR" altLang="ko-KR" sz="1100" dirty="0"/>
              <a:t> </a:t>
            </a:r>
            <a:r>
              <a:rPr lang="ko-KR" altLang="ko-KR" sz="1100" dirty="0" err="1"/>
              <a:t>away</a:t>
            </a:r>
            <a:r>
              <a:rPr lang="ko-KR" altLang="ko-KR" sz="1100" dirty="0"/>
              <a:t>.”</a:t>
            </a:r>
          </a:p>
          <a:p>
            <a:pPr fontAlgn="ctr"/>
            <a:r>
              <a:rPr lang="ko-KR" altLang="ko-KR" sz="1100" dirty="0" err="1"/>
              <a:t>Some</a:t>
            </a:r>
            <a:r>
              <a:rPr lang="ko-KR" altLang="ko-KR" sz="1100" dirty="0"/>
              <a:t> </a:t>
            </a:r>
            <a:r>
              <a:rPr lang="ko-KR" altLang="ko-KR" sz="1100" dirty="0" err="1"/>
              <a:t>claim</a:t>
            </a:r>
            <a:r>
              <a:rPr lang="ko-KR" altLang="ko-KR" sz="1100" dirty="0"/>
              <a:t> </a:t>
            </a:r>
            <a:r>
              <a:rPr lang="ko-KR" altLang="ko-KR" sz="1100" dirty="0" err="1"/>
              <a:t>that</a:t>
            </a:r>
            <a:r>
              <a:rPr lang="ko-KR" altLang="ko-KR" sz="1100" dirty="0"/>
              <a:t> </a:t>
            </a:r>
            <a:r>
              <a:rPr lang="ko-KR" altLang="ko-KR" sz="1100" dirty="0" err="1"/>
              <a:t>the</a:t>
            </a:r>
            <a:r>
              <a:rPr lang="ko-KR" altLang="ko-KR" sz="1100" dirty="0"/>
              <a:t> </a:t>
            </a:r>
            <a:r>
              <a:rPr lang="ko-KR" altLang="ko-KR" sz="1100" dirty="0" err="1"/>
              <a:t>three</a:t>
            </a:r>
            <a:r>
              <a:rPr lang="ko-KR" altLang="ko-KR" sz="1100" dirty="0"/>
              <a:t> </a:t>
            </a:r>
            <a:r>
              <a:rPr lang="ko-KR" altLang="ko-KR" sz="1100" dirty="0" err="1"/>
              <a:t>founders</a:t>
            </a:r>
            <a:r>
              <a:rPr lang="ko-KR" altLang="ko-KR" sz="1100" dirty="0"/>
              <a:t> </a:t>
            </a:r>
            <a:r>
              <a:rPr lang="ko-KR" altLang="ko-KR" sz="1100" dirty="0" err="1"/>
              <a:t>wanted</a:t>
            </a:r>
            <a:r>
              <a:rPr lang="ko-KR" altLang="ko-KR" sz="1100" dirty="0"/>
              <a:t> </a:t>
            </a:r>
            <a:r>
              <a:rPr lang="ko-KR" altLang="ko-KR" sz="1100" dirty="0" err="1"/>
              <a:t>a</a:t>
            </a:r>
            <a:r>
              <a:rPr lang="ko-KR" altLang="ko-KR" sz="1100" dirty="0"/>
              <a:t> </a:t>
            </a:r>
            <a:r>
              <a:rPr lang="ko-KR" altLang="ko-KR" sz="1100" dirty="0" err="1"/>
              <a:t>more</a:t>
            </a:r>
            <a:r>
              <a:rPr lang="ko-KR" altLang="ko-KR" sz="1100" dirty="0"/>
              <a:t> </a:t>
            </a:r>
            <a:r>
              <a:rPr lang="ko-KR" altLang="ko-KR" sz="1100" dirty="0" err="1"/>
              <a:t>casual</a:t>
            </a:r>
            <a:r>
              <a:rPr lang="ko-KR" altLang="ko-KR" sz="1100" dirty="0"/>
              <a:t> </a:t>
            </a:r>
            <a:r>
              <a:rPr lang="ko-KR" altLang="ko-KR" sz="1100" dirty="0" err="1"/>
              <a:t>name</a:t>
            </a:r>
            <a:r>
              <a:rPr lang="ko-KR" altLang="ko-KR" sz="1100" dirty="0"/>
              <a:t>.</a:t>
            </a:r>
          </a:p>
          <a:p>
            <a:pPr fontAlgn="ctr"/>
            <a:r>
              <a:rPr lang="ko-KR" altLang="ko-KR" sz="1100" dirty="0" err="1"/>
              <a:t>Steve</a:t>
            </a:r>
            <a:r>
              <a:rPr lang="ko-KR" altLang="ko-KR" sz="1100" dirty="0"/>
              <a:t> </a:t>
            </a:r>
            <a:r>
              <a:rPr lang="ko-KR" altLang="ko-KR" sz="1100" dirty="0" err="1"/>
              <a:t>Jobs</a:t>
            </a:r>
            <a:r>
              <a:rPr lang="ko-KR" altLang="ko-KR" sz="1100" dirty="0"/>
              <a:t> and </a:t>
            </a:r>
            <a:r>
              <a:rPr lang="ko-KR" altLang="ko-KR" sz="1100" dirty="0" err="1"/>
              <a:t>Steve</a:t>
            </a:r>
            <a:r>
              <a:rPr lang="ko-KR" altLang="ko-KR" sz="1100" dirty="0"/>
              <a:t> </a:t>
            </a:r>
            <a:r>
              <a:rPr lang="ko-KR" altLang="ko-KR" sz="1100" dirty="0" err="1"/>
              <a:t>Wozniak</a:t>
            </a:r>
            <a:r>
              <a:rPr lang="ko-KR" altLang="ko-KR" sz="1100" dirty="0"/>
              <a:t> </a:t>
            </a:r>
            <a:r>
              <a:rPr lang="ko-KR" altLang="ko-KR" sz="1100" dirty="0" err="1"/>
              <a:t>wanted</a:t>
            </a:r>
            <a:r>
              <a:rPr lang="ko-KR" altLang="ko-KR" sz="1100" dirty="0"/>
              <a:t> </a:t>
            </a:r>
            <a:r>
              <a:rPr lang="ko-KR" altLang="ko-KR" sz="1100" dirty="0" err="1"/>
              <a:t>the</a:t>
            </a:r>
            <a:r>
              <a:rPr lang="ko-KR" altLang="ko-KR" sz="1100" dirty="0"/>
              <a:t> Apple </a:t>
            </a:r>
            <a:r>
              <a:rPr lang="ko-KR" altLang="ko-KR" sz="1100" dirty="0" err="1"/>
              <a:t>brand</a:t>
            </a:r>
            <a:r>
              <a:rPr lang="ko-KR" altLang="ko-KR" sz="1100" dirty="0"/>
              <a:t> </a:t>
            </a:r>
            <a:r>
              <a:rPr lang="ko-KR" altLang="ko-KR" sz="1100" dirty="0" err="1"/>
              <a:t>name</a:t>
            </a:r>
            <a:r>
              <a:rPr lang="ko-KR" altLang="ko-KR" sz="1100" dirty="0"/>
              <a:t> </a:t>
            </a:r>
            <a:r>
              <a:rPr lang="ko-KR" altLang="ko-KR" sz="1100" dirty="0" err="1"/>
              <a:t>to</a:t>
            </a:r>
            <a:r>
              <a:rPr lang="ko-KR" altLang="ko-KR" sz="1100" dirty="0"/>
              <a:t> </a:t>
            </a:r>
            <a:r>
              <a:rPr lang="ko-KR" altLang="ko-KR" sz="1100" dirty="0" err="1"/>
              <a:t>appear</a:t>
            </a:r>
            <a:r>
              <a:rPr lang="ko-KR" altLang="ko-KR" sz="1100" dirty="0"/>
              <a:t> </a:t>
            </a:r>
            <a:r>
              <a:rPr lang="ko-KR" altLang="ko-KR" sz="1100" dirty="0" err="1"/>
              <a:t>before</a:t>
            </a:r>
            <a:r>
              <a:rPr lang="ko-KR" altLang="ko-KR" sz="1100" dirty="0"/>
              <a:t> </a:t>
            </a:r>
            <a:r>
              <a:rPr lang="ko-KR" altLang="ko-KR" sz="1100" dirty="0" err="1"/>
              <a:t>Atari</a:t>
            </a:r>
            <a:r>
              <a:rPr lang="ko-KR" altLang="ko-KR" sz="1100" dirty="0"/>
              <a:t> </a:t>
            </a:r>
            <a:r>
              <a:rPr lang="ko-KR" altLang="ko-KR" sz="1100" dirty="0" err="1"/>
              <a:t>in</a:t>
            </a:r>
            <a:r>
              <a:rPr lang="ko-KR" altLang="ko-KR" sz="1100" dirty="0"/>
              <a:t> </a:t>
            </a:r>
            <a:r>
              <a:rPr lang="ko-KR" altLang="ko-KR" sz="1100" dirty="0" err="1"/>
              <a:t>phone</a:t>
            </a:r>
            <a:r>
              <a:rPr lang="ko-KR" altLang="ko-KR" sz="1100" dirty="0"/>
              <a:t> </a:t>
            </a:r>
            <a:r>
              <a:rPr lang="ko-KR" altLang="ko-KR" sz="1100" dirty="0" err="1"/>
              <a:t>books</a:t>
            </a:r>
            <a:r>
              <a:rPr lang="ko-KR" altLang="ko-KR" sz="1100" dirty="0"/>
              <a:t>.</a:t>
            </a:r>
          </a:p>
          <a:p>
            <a:r>
              <a:rPr lang="en-US" altLang="ko-KR" sz="1100" dirty="0"/>
              <a:t> </a:t>
            </a:r>
          </a:p>
          <a:p>
            <a:r>
              <a:rPr lang="ko-KR" altLang="ko-KR" sz="1100" i="1" dirty="0"/>
              <a:t>출처: &lt;</a:t>
            </a:r>
            <a:r>
              <a:rPr lang="ko-KR" altLang="ko-KR" sz="1100" i="1" dirty="0">
                <a:hlinkClick r:id="rId2"/>
              </a:rPr>
              <a:t>https://www.crowdspring.com/blog/apple-logo/</a:t>
            </a:r>
            <a:r>
              <a:rPr lang="ko-KR" altLang="ko-KR" sz="1100" i="1" dirty="0"/>
              <a:t>&gt; </a:t>
            </a:r>
            <a:endParaRPr lang="ko-KR" altLang="ko-KR" sz="1100" dirty="0"/>
          </a:p>
          <a:p>
            <a:endParaRPr lang="ko-KR" altLang="en-US" dirty="0"/>
          </a:p>
        </p:txBody>
      </p:sp>
    </p:spTree>
    <p:extLst>
      <p:ext uri="{BB962C8B-B14F-4D97-AF65-F5344CB8AC3E}">
        <p14:creationId xmlns:p14="http://schemas.microsoft.com/office/powerpoint/2010/main" val="1643972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EFC787A-3593-4156-9DB7-0F00874DB78E}"/>
              </a:ext>
            </a:extLst>
          </p:cNvPr>
          <p:cNvSpPr>
            <a:spLocks noGrp="1"/>
          </p:cNvSpPr>
          <p:nvPr>
            <p:ph type="title"/>
          </p:nvPr>
        </p:nvSpPr>
        <p:spPr/>
        <p:txBody>
          <a:bodyPr/>
          <a:lstStyle/>
          <a:p>
            <a:r>
              <a:rPr lang="en-US" altLang="ko-KR" b="1" dirty="0">
                <a:solidFill>
                  <a:srgbClr val="202122"/>
                </a:solidFill>
                <a:latin typeface="Arial" panose="020B0604020202020204" pitchFamily="34" charset="0"/>
              </a:rPr>
              <a:t>Alan Mathison Turing</a:t>
            </a:r>
            <a:r>
              <a:rPr lang="en-US" altLang="ko-KR" dirty="0">
                <a:solidFill>
                  <a:srgbClr val="202122"/>
                </a:solidFill>
                <a:latin typeface="Arial" panose="020B0604020202020204" pitchFamily="34" charset="0"/>
              </a:rPr>
              <a:t> </a:t>
            </a:r>
            <a:endParaRPr lang="ko-KR" altLang="en-US" dirty="0"/>
          </a:p>
        </p:txBody>
      </p:sp>
      <p:sp>
        <p:nvSpPr>
          <p:cNvPr id="4" name="내용 개체 틀 3">
            <a:extLst>
              <a:ext uri="{FF2B5EF4-FFF2-40B4-BE49-F238E27FC236}">
                <a16:creationId xmlns:a16="http://schemas.microsoft.com/office/drawing/2014/main" id="{8FF44626-CCAC-419C-8377-FEC8B86B79F6}"/>
              </a:ext>
            </a:extLst>
          </p:cNvPr>
          <p:cNvSpPr>
            <a:spLocks noGrp="1"/>
          </p:cNvSpPr>
          <p:nvPr>
            <p:ph idx="1"/>
          </p:nvPr>
        </p:nvSpPr>
        <p:spPr>
          <a:xfrm>
            <a:off x="586530" y="2263950"/>
            <a:ext cx="10515600" cy="3576364"/>
          </a:xfrm>
          <a:prstGeom prst="rect">
            <a:avLst/>
          </a:prstGeom>
        </p:spPr>
        <p:txBody>
          <a:bodyPr>
            <a:spAutoFit/>
          </a:bodyPr>
          <a:lstStyle/>
          <a:p>
            <a:r>
              <a:rPr lang="en-US" altLang="ko-KR" dirty="0">
                <a:solidFill>
                  <a:srgbClr val="202122"/>
                </a:solidFill>
                <a:latin typeface="Arial" panose="020B0604020202020204" pitchFamily="34" charset="0"/>
              </a:rPr>
              <a:t>1912 –1954</a:t>
            </a:r>
          </a:p>
          <a:p>
            <a:r>
              <a:rPr lang="en-US" altLang="ko-KR" dirty="0">
                <a:solidFill>
                  <a:srgbClr val="202122"/>
                </a:solidFill>
                <a:latin typeface="Arial" panose="020B0604020202020204" pitchFamily="34" charset="0"/>
              </a:rPr>
              <a:t>British mathematician, </a:t>
            </a:r>
          </a:p>
          <a:p>
            <a:r>
              <a:rPr lang="en-US" altLang="ko-KR" dirty="0">
                <a:solidFill>
                  <a:srgbClr val="3366CC"/>
                </a:solidFill>
                <a:latin typeface="Arial" panose="020B0604020202020204" pitchFamily="34" charset="0"/>
                <a:hlinkClick r:id="rId2" tooltip="Computer scientist"/>
              </a:rPr>
              <a:t>computer scientist</a:t>
            </a:r>
            <a:r>
              <a:rPr lang="en-US" altLang="ko-KR" dirty="0">
                <a:solidFill>
                  <a:srgbClr val="202122"/>
                </a:solidFill>
                <a:latin typeface="Arial" panose="020B0604020202020204" pitchFamily="34" charset="0"/>
              </a:rPr>
              <a:t>, </a:t>
            </a:r>
          </a:p>
          <a:p>
            <a:r>
              <a:rPr lang="en-US" altLang="ko-KR" dirty="0">
                <a:solidFill>
                  <a:srgbClr val="3366CC"/>
                </a:solidFill>
                <a:latin typeface="Arial" panose="020B0604020202020204" pitchFamily="34" charset="0"/>
                <a:hlinkClick r:id="rId3" tooltip="Logic"/>
              </a:rPr>
              <a:t>logician</a:t>
            </a:r>
            <a:r>
              <a:rPr lang="en-US" altLang="ko-KR" dirty="0">
                <a:solidFill>
                  <a:srgbClr val="202122"/>
                </a:solidFill>
                <a:latin typeface="Arial" panose="020B0604020202020204" pitchFamily="34" charset="0"/>
              </a:rPr>
              <a:t>, </a:t>
            </a:r>
          </a:p>
          <a:p>
            <a:r>
              <a:rPr lang="en-US" altLang="ko-KR" dirty="0">
                <a:solidFill>
                  <a:srgbClr val="3366CC"/>
                </a:solidFill>
                <a:latin typeface="Arial" panose="020B0604020202020204" pitchFamily="34" charset="0"/>
                <a:hlinkClick r:id="rId4" tooltip="Cryptanalysis"/>
              </a:rPr>
              <a:t>cryptanalyst</a:t>
            </a:r>
            <a:r>
              <a:rPr lang="en-US" altLang="ko-KR" dirty="0">
                <a:solidFill>
                  <a:srgbClr val="202122"/>
                </a:solidFill>
                <a:latin typeface="Arial" panose="020B0604020202020204" pitchFamily="34" charset="0"/>
              </a:rPr>
              <a:t>, </a:t>
            </a:r>
          </a:p>
          <a:p>
            <a:r>
              <a:rPr lang="en-US" altLang="ko-KR" dirty="0">
                <a:solidFill>
                  <a:srgbClr val="202122"/>
                </a:solidFill>
                <a:latin typeface="Arial" panose="020B0604020202020204" pitchFamily="34" charset="0"/>
              </a:rPr>
              <a:t>philosopher,</a:t>
            </a:r>
          </a:p>
          <a:p>
            <a:r>
              <a:rPr lang="en-US" altLang="ko-KR" dirty="0">
                <a:solidFill>
                  <a:srgbClr val="3366CC"/>
                </a:solidFill>
                <a:latin typeface="Arial" panose="020B0604020202020204" pitchFamily="34" charset="0"/>
                <a:hlinkClick r:id="rId5" tooltip="Mathematical and theoretical biology"/>
              </a:rPr>
              <a:t>theoretical biologist</a:t>
            </a:r>
            <a:r>
              <a:rPr lang="en-US" altLang="ko-KR" dirty="0">
                <a:solidFill>
                  <a:srgbClr val="202122"/>
                </a:solidFill>
                <a:latin typeface="Arial" panose="020B0604020202020204" pitchFamily="34" charset="0"/>
              </a:rPr>
              <a:t>.</a:t>
            </a:r>
            <a:endParaRPr lang="ko-KR" altLang="en-US" dirty="0"/>
          </a:p>
        </p:txBody>
      </p:sp>
      <p:pic>
        <p:nvPicPr>
          <p:cNvPr id="1026" name="Picture 2">
            <a:extLst>
              <a:ext uri="{FF2B5EF4-FFF2-40B4-BE49-F238E27FC236}">
                <a16:creationId xmlns:a16="http://schemas.microsoft.com/office/drawing/2014/main" id="{7C58A93B-69FD-47C6-9889-432B5E395B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8300" y="1906489"/>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98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pple rainbow logo in the year 1984">
            <a:extLst>
              <a:ext uri="{FF2B5EF4-FFF2-40B4-BE49-F238E27FC236}">
                <a16:creationId xmlns:a16="http://schemas.microsoft.com/office/drawing/2014/main" id="{1AB80DFB-B4B6-4589-BC9D-780F2F668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737" y="1145511"/>
            <a:ext cx="4111336" cy="4566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588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CCD740-B5A0-4A5D-AD5C-8467604E0F18}"/>
              </a:ext>
            </a:extLst>
          </p:cNvPr>
          <p:cNvSpPr>
            <a:spLocks noGrp="1"/>
          </p:cNvSpPr>
          <p:nvPr>
            <p:ph type="title"/>
          </p:nvPr>
        </p:nvSpPr>
        <p:spPr/>
        <p:txBody>
          <a:bodyPr>
            <a:normAutofit/>
          </a:bodyPr>
          <a:lstStyle/>
          <a:p>
            <a:r>
              <a:rPr lang="ko-KR" altLang="ko-KR" sz="2800" b="1" dirty="0" err="1">
                <a:hlinkClick r:id="rId2"/>
              </a:rPr>
              <a:t>Computing</a:t>
            </a:r>
            <a:r>
              <a:rPr lang="ko-KR" altLang="ko-KR" sz="2800" b="1" dirty="0">
                <a:hlinkClick r:id="rId2"/>
              </a:rPr>
              <a:t> </a:t>
            </a:r>
            <a:r>
              <a:rPr lang="ko-KR" altLang="ko-KR" sz="2800" b="1" dirty="0" err="1">
                <a:hlinkClick r:id="rId2"/>
              </a:rPr>
              <a:t>machinery</a:t>
            </a:r>
            <a:r>
              <a:rPr lang="ko-KR" altLang="ko-KR" sz="2800" b="1" dirty="0">
                <a:hlinkClick r:id="rId2"/>
              </a:rPr>
              <a:t> and </a:t>
            </a:r>
            <a:r>
              <a:rPr lang="ko-KR" altLang="ko-KR" sz="2800" b="1" dirty="0" err="1">
                <a:hlinkClick r:id="rId2"/>
              </a:rPr>
              <a:t>intelligence</a:t>
            </a:r>
            <a:endParaRPr lang="ko-KR" altLang="en-US" sz="2800" dirty="0"/>
          </a:p>
        </p:txBody>
      </p:sp>
      <p:sp>
        <p:nvSpPr>
          <p:cNvPr id="3" name="내용 개체 틀 2">
            <a:extLst>
              <a:ext uri="{FF2B5EF4-FFF2-40B4-BE49-F238E27FC236}">
                <a16:creationId xmlns:a16="http://schemas.microsoft.com/office/drawing/2014/main" id="{003C8369-644D-44AA-B9C5-8828190362BB}"/>
              </a:ext>
            </a:extLst>
          </p:cNvPr>
          <p:cNvSpPr>
            <a:spLocks noGrp="1"/>
          </p:cNvSpPr>
          <p:nvPr>
            <p:ph idx="1"/>
          </p:nvPr>
        </p:nvSpPr>
        <p:spPr>
          <a:xfrm>
            <a:off x="813955" y="1378816"/>
            <a:ext cx="10515600" cy="4351338"/>
          </a:xfrm>
        </p:spPr>
        <p:txBody>
          <a:bodyPr/>
          <a:lstStyle/>
          <a:p>
            <a:r>
              <a:rPr lang="ko-KR" altLang="ko-KR" sz="1000" dirty="0" err="1">
                <a:hlinkClick r:id="rId3"/>
              </a:rPr>
              <a:t>Alan</a:t>
            </a:r>
            <a:r>
              <a:rPr lang="ko-KR" altLang="ko-KR" sz="1000" dirty="0">
                <a:hlinkClick r:id="rId3"/>
              </a:rPr>
              <a:t> </a:t>
            </a:r>
            <a:r>
              <a:rPr lang="ko-KR" altLang="ko-KR" sz="1000" dirty="0" err="1">
                <a:hlinkClick r:id="rId3"/>
              </a:rPr>
              <a:t>M</a:t>
            </a:r>
            <a:r>
              <a:rPr lang="ko-KR" altLang="ko-KR" sz="1000" dirty="0">
                <a:hlinkClick r:id="rId3"/>
              </a:rPr>
              <a:t>. </a:t>
            </a:r>
            <a:r>
              <a:rPr lang="ko-KR" altLang="ko-KR" sz="1000" dirty="0" err="1">
                <a:hlinkClick r:id="rId3"/>
              </a:rPr>
              <a:t>Turing</a:t>
            </a:r>
            <a:r>
              <a:rPr lang="ko-KR" altLang="ko-KR" sz="1000" i="1" dirty="0" err="1">
                <a:hlinkClick r:id="rId4"/>
              </a:rPr>
              <a:t>Mind</a:t>
            </a:r>
            <a:r>
              <a:rPr lang="x-none" altLang="ko-KR" sz="1000" dirty="0"/>
              <a:t> </a:t>
            </a:r>
            <a:r>
              <a:rPr lang="ko-KR" altLang="ko-KR" sz="1000" dirty="0"/>
              <a:t>59 (</a:t>
            </a:r>
            <a:r>
              <a:rPr lang="ko-KR" altLang="ko-KR" sz="1000" dirty="0" err="1"/>
              <a:t>October</a:t>
            </a:r>
            <a:r>
              <a:rPr lang="ko-KR" altLang="ko-KR" sz="1000" dirty="0"/>
              <a:t>):433-60 (</a:t>
            </a:r>
            <a:r>
              <a:rPr lang="x-none" altLang="ko-KR" sz="1000" dirty="0"/>
              <a:t>1950</a:t>
            </a:r>
            <a:r>
              <a:rPr lang="ko-KR" altLang="ko-KR" sz="1000" dirty="0"/>
              <a:t>)</a:t>
            </a:r>
            <a:r>
              <a:rPr lang="x-none" altLang="ko-KR" sz="1000" dirty="0"/>
              <a:t> </a:t>
            </a:r>
            <a:r>
              <a:rPr lang="ko-KR" altLang="ko-KR" sz="1000" b="1" dirty="0" err="1"/>
              <a:t>Abstract</a:t>
            </a:r>
            <a:endParaRPr lang="ko-KR" altLang="ko-KR" sz="1000" dirty="0"/>
          </a:p>
          <a:p>
            <a:pPr marL="0" indent="0">
              <a:buNone/>
            </a:pPr>
            <a:endParaRPr lang="en-US" altLang="ko-KR" sz="1000" dirty="0"/>
          </a:p>
          <a:p>
            <a:r>
              <a:rPr lang="ko-KR" altLang="ko-KR" b="1" dirty="0" err="1"/>
              <a:t>I</a:t>
            </a:r>
            <a:r>
              <a:rPr lang="ko-KR" altLang="ko-KR" b="1" dirty="0"/>
              <a:t> </a:t>
            </a:r>
            <a:r>
              <a:rPr lang="ko-KR" altLang="ko-KR" b="1" dirty="0" err="1"/>
              <a:t>propose</a:t>
            </a:r>
            <a:r>
              <a:rPr lang="ko-KR" altLang="ko-KR" b="1" dirty="0"/>
              <a:t> </a:t>
            </a:r>
            <a:r>
              <a:rPr lang="ko-KR" altLang="ko-KR" b="1" dirty="0" err="1"/>
              <a:t>to</a:t>
            </a:r>
            <a:r>
              <a:rPr lang="ko-KR" altLang="ko-KR" b="1" dirty="0"/>
              <a:t> </a:t>
            </a:r>
            <a:r>
              <a:rPr lang="ko-KR" altLang="ko-KR" b="1" dirty="0" err="1"/>
              <a:t>consider</a:t>
            </a:r>
            <a:r>
              <a:rPr lang="ko-KR" altLang="ko-KR" b="1" dirty="0"/>
              <a:t> </a:t>
            </a:r>
            <a:r>
              <a:rPr lang="ko-KR" altLang="ko-KR" b="1" dirty="0" err="1"/>
              <a:t>the</a:t>
            </a:r>
            <a:r>
              <a:rPr lang="ko-KR" altLang="ko-KR" b="1" dirty="0"/>
              <a:t> </a:t>
            </a:r>
            <a:r>
              <a:rPr lang="ko-KR" altLang="ko-KR" b="1" dirty="0" err="1"/>
              <a:t>question</a:t>
            </a:r>
            <a:r>
              <a:rPr lang="ko-KR" altLang="ko-KR" b="1" dirty="0"/>
              <a:t>,"</a:t>
            </a:r>
            <a:r>
              <a:rPr lang="ko-KR" altLang="ko-KR" b="1" dirty="0" err="1"/>
              <a:t>Can</a:t>
            </a:r>
            <a:r>
              <a:rPr lang="ko-KR" altLang="ko-KR" b="1" dirty="0"/>
              <a:t> </a:t>
            </a:r>
            <a:r>
              <a:rPr lang="ko-KR" altLang="ko-KR" b="1" dirty="0" err="1"/>
              <a:t>machines</a:t>
            </a:r>
            <a:r>
              <a:rPr lang="en-US" altLang="ko-KR" b="1" dirty="0"/>
              <a:t> </a:t>
            </a:r>
            <a:r>
              <a:rPr lang="ko-KR" altLang="ko-KR" b="1" dirty="0" err="1"/>
              <a:t>think</a:t>
            </a:r>
            <a:r>
              <a:rPr lang="ko-KR" altLang="ko-KR" b="1" dirty="0"/>
              <a:t>?"</a:t>
            </a:r>
            <a:endParaRPr lang="ko-KR" altLang="en-US" dirty="0"/>
          </a:p>
        </p:txBody>
      </p:sp>
      <p:pic>
        <p:nvPicPr>
          <p:cNvPr id="4098" name="Picture 2" descr="( October, 1950 &#10;MIND &#10;A QUARTERLY REVIEW &#10;PSYCHOLOGY AND PHILOSOPHY &#10;I—COMPUTING MACHINERY AND &#10;INTELLIGENCE &#10;I to think &#10;Chi. with of &#10;think • &#10;but &#10;e If the ming o ' ' &#10;• think are to by they &#10;it to &#10;to the i ' is ">
            <a:extLst>
              <a:ext uri="{FF2B5EF4-FFF2-40B4-BE49-F238E27FC236}">
                <a16:creationId xmlns:a16="http://schemas.microsoft.com/office/drawing/2014/main" id="{69312A32-5464-4D84-BAA7-018D5953A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445" y="2928072"/>
            <a:ext cx="3106882" cy="3502104"/>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D9979FA3-9601-4E91-A962-A06AC805F643}"/>
              </a:ext>
            </a:extLst>
          </p:cNvPr>
          <p:cNvSpPr/>
          <p:nvPr/>
        </p:nvSpPr>
        <p:spPr>
          <a:xfrm>
            <a:off x="4360717" y="5068434"/>
            <a:ext cx="7034646" cy="1323439"/>
          </a:xfrm>
          <a:prstGeom prst="rect">
            <a:avLst/>
          </a:prstGeom>
        </p:spPr>
        <p:txBody>
          <a:bodyPr wrap="square">
            <a:spAutoFit/>
          </a:bodyPr>
          <a:lstStyle/>
          <a:p>
            <a:pPr marL="342900" fontAlgn="ctr">
              <a:buFont typeface="+mj-lt"/>
              <a:buAutoNum type="arabicPeriod"/>
            </a:pPr>
            <a:r>
              <a:rPr lang="ko-KR" altLang="ko-KR" sz="1000" b="1" dirty="0" err="1">
                <a:ea typeface="Söhne"/>
              </a:rPr>
              <a:t>Title</a:t>
            </a:r>
            <a:r>
              <a:rPr lang="ko-KR" altLang="ko-KR" sz="1000" b="1" dirty="0">
                <a:ea typeface="Söhne"/>
              </a:rPr>
              <a:t>: </a:t>
            </a:r>
            <a:r>
              <a:rPr lang="ko-KR" altLang="ko-KR" sz="1000" b="1" dirty="0" err="1">
                <a:ea typeface="Söhne"/>
              </a:rPr>
              <a:t>Mind</a:t>
            </a:r>
            <a:endParaRPr lang="ko-KR" altLang="ko-KR" sz="1000" b="1" dirty="0">
              <a:ea typeface="Malgun Gothic" panose="020B0503020000020004" pitchFamily="50" charset="-127"/>
            </a:endParaRPr>
          </a:p>
          <a:p>
            <a:pPr marL="342900" fontAlgn="ctr">
              <a:buFont typeface="+mj-lt"/>
              <a:buAutoNum type="arabicPeriod"/>
            </a:pPr>
            <a:r>
              <a:rPr lang="ko-KR" altLang="ko-KR" sz="1000" b="1" dirty="0" err="1">
                <a:ea typeface="Söhne"/>
              </a:rPr>
              <a:t>Publication</a:t>
            </a:r>
            <a:r>
              <a:rPr lang="ko-KR" altLang="ko-KR" sz="1000" b="1" dirty="0">
                <a:ea typeface="Söhne"/>
              </a:rPr>
              <a:t> </a:t>
            </a:r>
            <a:r>
              <a:rPr lang="ko-KR" altLang="ko-KR" sz="1000" b="1" dirty="0" err="1">
                <a:ea typeface="Söhne"/>
              </a:rPr>
              <a:t>Year</a:t>
            </a:r>
            <a:r>
              <a:rPr lang="ko-KR" altLang="ko-KR" sz="1000" b="1" dirty="0">
                <a:ea typeface="Söhne"/>
              </a:rPr>
              <a:t>: </a:t>
            </a:r>
            <a:r>
              <a:rPr lang="ko-KR" altLang="ko-KR" sz="1000" b="1" dirty="0" err="1">
                <a:ea typeface="Söhne"/>
              </a:rPr>
              <a:t>Established</a:t>
            </a:r>
            <a:r>
              <a:rPr lang="ko-KR" altLang="ko-KR" sz="1000" b="1" dirty="0">
                <a:ea typeface="Söhne"/>
              </a:rPr>
              <a:t> </a:t>
            </a:r>
            <a:r>
              <a:rPr lang="ko-KR" altLang="ko-KR" sz="1000" b="1" dirty="0" err="1">
                <a:ea typeface="Söhne"/>
              </a:rPr>
              <a:t>in</a:t>
            </a:r>
            <a:r>
              <a:rPr lang="ko-KR" altLang="ko-KR" sz="1000" b="1" dirty="0">
                <a:ea typeface="Söhne"/>
              </a:rPr>
              <a:t> 1876 (</a:t>
            </a:r>
            <a:r>
              <a:rPr lang="ko-KR" altLang="ko-KR" sz="1000" b="1" dirty="0" err="1">
                <a:ea typeface="Söhne"/>
              </a:rPr>
              <a:t>continuing</a:t>
            </a:r>
            <a:r>
              <a:rPr lang="ko-KR" altLang="ko-KR" sz="1000" b="1" dirty="0">
                <a:ea typeface="Söhne"/>
              </a:rPr>
              <a:t> </a:t>
            </a:r>
            <a:r>
              <a:rPr lang="ko-KR" altLang="ko-KR" sz="1000" b="1" dirty="0" err="1">
                <a:ea typeface="Söhne"/>
              </a:rPr>
              <a:t>to</a:t>
            </a:r>
            <a:r>
              <a:rPr lang="ko-KR" altLang="ko-KR" sz="1000" b="1" dirty="0">
                <a:ea typeface="Söhne"/>
              </a:rPr>
              <a:t> </a:t>
            </a:r>
            <a:r>
              <a:rPr lang="ko-KR" altLang="ko-KR" sz="1000" b="1" dirty="0" err="1">
                <a:ea typeface="Söhne"/>
              </a:rPr>
              <a:t>the</a:t>
            </a:r>
            <a:r>
              <a:rPr lang="ko-KR" altLang="ko-KR" sz="1000" b="1" dirty="0">
                <a:ea typeface="Söhne"/>
              </a:rPr>
              <a:t> </a:t>
            </a:r>
            <a:r>
              <a:rPr lang="ko-KR" altLang="ko-KR" sz="1000" b="1" dirty="0" err="1">
                <a:ea typeface="Söhne"/>
              </a:rPr>
              <a:t>present</a:t>
            </a:r>
            <a:r>
              <a:rPr lang="ko-KR" altLang="ko-KR" sz="1000" b="1" dirty="0">
                <a:ea typeface="Söhne"/>
              </a:rPr>
              <a:t>)</a:t>
            </a:r>
            <a:endParaRPr lang="ko-KR" altLang="ko-KR" sz="1000" b="1" dirty="0">
              <a:ea typeface="Malgun Gothic" panose="020B0503020000020004" pitchFamily="50" charset="-127"/>
            </a:endParaRPr>
          </a:p>
          <a:p>
            <a:pPr marL="342900" fontAlgn="ctr">
              <a:buFont typeface="+mj-lt"/>
              <a:buAutoNum type="arabicPeriod" startAt="3"/>
            </a:pPr>
            <a:r>
              <a:rPr lang="ko-KR" altLang="ko-KR" sz="1000" dirty="0">
                <a:ea typeface="Söhne"/>
              </a:rPr>
              <a:t>Publisher: </a:t>
            </a:r>
            <a:r>
              <a:rPr lang="ko-KR" altLang="ko-KR" sz="1000" dirty="0" err="1">
                <a:ea typeface="Söhne"/>
              </a:rPr>
              <a:t>Oxford</a:t>
            </a:r>
            <a:r>
              <a:rPr lang="ko-KR" altLang="ko-KR" sz="1000" dirty="0">
                <a:ea typeface="Söhne"/>
              </a:rPr>
              <a:t> </a:t>
            </a:r>
            <a:r>
              <a:rPr lang="ko-KR" altLang="ko-KR" sz="1000" dirty="0" err="1">
                <a:ea typeface="Söhne"/>
              </a:rPr>
              <a:t>University</a:t>
            </a:r>
            <a:r>
              <a:rPr lang="ko-KR" altLang="ko-KR" sz="1000" dirty="0">
                <a:ea typeface="Söhne"/>
              </a:rPr>
              <a:t> </a:t>
            </a:r>
            <a:r>
              <a:rPr lang="ko-KR" altLang="ko-KR" sz="1000" dirty="0" err="1">
                <a:ea typeface="Söhne"/>
              </a:rPr>
              <a:t>Press</a:t>
            </a:r>
            <a:endParaRPr lang="ko-KR" altLang="ko-KR" sz="1000" dirty="0">
              <a:ea typeface="Malgun Gothic" panose="020B0503020000020004" pitchFamily="50" charset="-127"/>
            </a:endParaRPr>
          </a:p>
          <a:p>
            <a:pPr marL="342900" fontAlgn="ctr">
              <a:buFont typeface="+mj-lt"/>
              <a:buAutoNum type="arabicPeriod"/>
            </a:pPr>
            <a:r>
              <a:rPr lang="ko-KR" altLang="ko-KR" sz="1000" dirty="0" err="1">
                <a:ea typeface="Söhne"/>
              </a:rPr>
              <a:t>Focus</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mind</a:t>
            </a:r>
            <a:r>
              <a:rPr lang="ko-KR" altLang="ko-KR" sz="1000" dirty="0">
                <a:ea typeface="Söhne"/>
              </a:rPr>
              <a:t>, </a:t>
            </a:r>
            <a:r>
              <a:rPr lang="ko-KR" altLang="ko-KR" sz="1000" dirty="0" err="1">
                <a:ea typeface="Söhne"/>
              </a:rPr>
              <a:t>cognitive</a:t>
            </a:r>
            <a:r>
              <a:rPr lang="ko-KR" altLang="ko-KR" sz="1000" dirty="0">
                <a:ea typeface="Söhne"/>
              </a:rPr>
              <a:t> </a:t>
            </a:r>
            <a:r>
              <a:rPr lang="ko-KR" altLang="ko-KR" sz="1000" dirty="0" err="1">
                <a:ea typeface="Söhne"/>
              </a:rPr>
              <a:t>science</a:t>
            </a:r>
            <a:r>
              <a:rPr lang="ko-KR" altLang="ko-KR" sz="1000" dirty="0">
                <a:ea typeface="Söhne"/>
              </a:rPr>
              <a:t>, and </a:t>
            </a:r>
            <a:r>
              <a:rPr lang="ko-KR" altLang="ko-KR" sz="1000" dirty="0" err="1">
                <a:ea typeface="Söhne"/>
              </a:rPr>
              <a:t>related</a:t>
            </a:r>
            <a:r>
              <a:rPr lang="ko-KR" altLang="ko-KR" sz="1000" dirty="0">
                <a:ea typeface="Söhne"/>
              </a:rPr>
              <a:t> </a:t>
            </a:r>
            <a:r>
              <a:rPr lang="ko-KR" altLang="ko-KR" sz="1000" dirty="0" err="1">
                <a:ea typeface="Söhne"/>
              </a:rPr>
              <a:t>disciplines</a:t>
            </a:r>
            <a:endParaRPr lang="ko-KR" altLang="ko-KR" sz="1000" dirty="0">
              <a:ea typeface="Malgun Gothic" panose="020B0503020000020004" pitchFamily="50" charset="-127"/>
            </a:endParaRPr>
          </a:p>
          <a:p>
            <a:pPr marL="342900" fontAlgn="ctr">
              <a:buFont typeface="+mj-lt"/>
              <a:buAutoNum type="arabicPeriod"/>
            </a:pPr>
            <a:r>
              <a:rPr lang="ko-KR" altLang="ko-KR" sz="1000" dirty="0" err="1">
                <a:ea typeface="Söhne"/>
              </a:rPr>
              <a:t>Scope</a:t>
            </a:r>
            <a:r>
              <a:rPr lang="ko-KR" altLang="ko-KR" sz="1000" dirty="0">
                <a:ea typeface="Söhne"/>
              </a:rPr>
              <a:t>: </a:t>
            </a:r>
            <a:r>
              <a:rPr lang="ko-KR" altLang="ko-KR" sz="1000" dirty="0" err="1">
                <a:ea typeface="Söhne"/>
              </a:rPr>
              <a:t>Mind</a:t>
            </a:r>
            <a:r>
              <a:rPr lang="ko-KR" altLang="ko-KR" sz="1000" dirty="0">
                <a:ea typeface="Söhne"/>
              </a:rPr>
              <a:t> </a:t>
            </a:r>
            <a:r>
              <a:rPr lang="ko-KR" altLang="ko-KR" sz="1000" dirty="0" err="1">
                <a:ea typeface="Söhne"/>
              </a:rPr>
              <a:t>publishes</a:t>
            </a:r>
            <a:r>
              <a:rPr lang="ko-KR" altLang="ko-KR" sz="1000" dirty="0">
                <a:ea typeface="Söhne"/>
              </a:rPr>
              <a:t> </a:t>
            </a:r>
            <a:r>
              <a:rPr lang="ko-KR" altLang="ko-KR" sz="1000" dirty="0" err="1">
                <a:ea typeface="Söhne"/>
              </a:rPr>
              <a:t>articles</a:t>
            </a:r>
            <a:r>
              <a:rPr lang="ko-KR" altLang="ko-KR" sz="1000" dirty="0">
                <a:ea typeface="Söhne"/>
              </a:rPr>
              <a:t> and </a:t>
            </a:r>
            <a:r>
              <a:rPr lang="ko-KR" altLang="ko-KR" sz="1000" dirty="0" err="1">
                <a:ea typeface="Söhne"/>
              </a:rPr>
              <a:t>discussions</a:t>
            </a:r>
            <a:r>
              <a:rPr lang="ko-KR" altLang="ko-KR" sz="1000" dirty="0">
                <a:ea typeface="Söhne"/>
              </a:rPr>
              <a:t> </a:t>
            </a:r>
            <a:r>
              <a:rPr lang="ko-KR" altLang="ko-KR" sz="1000" dirty="0" err="1">
                <a:ea typeface="Söhne"/>
              </a:rPr>
              <a:t>on</a:t>
            </a:r>
            <a:r>
              <a:rPr lang="ko-KR" altLang="ko-KR" sz="1000" dirty="0">
                <a:ea typeface="Söhne"/>
              </a:rPr>
              <a:t> </a:t>
            </a:r>
            <a:r>
              <a:rPr lang="ko-KR" altLang="ko-KR" sz="1000" dirty="0" err="1">
                <a:ea typeface="Söhne"/>
              </a:rPr>
              <a:t>various</a:t>
            </a:r>
            <a:r>
              <a:rPr lang="ko-KR" altLang="ko-KR" sz="1000" dirty="0">
                <a:ea typeface="Söhne"/>
              </a:rPr>
              <a:t> </a:t>
            </a:r>
            <a:r>
              <a:rPr lang="ko-KR" altLang="ko-KR" sz="1000" dirty="0" err="1">
                <a:ea typeface="Söhne"/>
              </a:rPr>
              <a:t>topics</a:t>
            </a:r>
            <a:r>
              <a:rPr lang="ko-KR" altLang="ko-KR" sz="1000" dirty="0">
                <a:ea typeface="Söhne"/>
              </a:rPr>
              <a:t> </a:t>
            </a:r>
            <a:r>
              <a:rPr lang="ko-KR" altLang="ko-KR" sz="1000" dirty="0" err="1">
                <a:ea typeface="Söhne"/>
              </a:rPr>
              <a:t>within</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mind</a:t>
            </a:r>
            <a:r>
              <a:rPr lang="ko-KR" altLang="ko-KR" sz="1000" dirty="0">
                <a:ea typeface="Söhne"/>
              </a:rPr>
              <a:t>, </a:t>
            </a:r>
            <a:r>
              <a:rPr lang="ko-KR" altLang="ko-KR" sz="1000" dirty="0" err="1">
                <a:ea typeface="Söhne"/>
              </a:rPr>
              <a:t>including</a:t>
            </a:r>
            <a:r>
              <a:rPr lang="ko-KR" altLang="ko-KR" sz="1000" dirty="0">
                <a:ea typeface="Söhne"/>
              </a:rPr>
              <a:t> </a:t>
            </a:r>
            <a:r>
              <a:rPr lang="ko-KR" altLang="ko-KR" sz="1000" dirty="0" err="1">
                <a:ea typeface="Söhne"/>
              </a:rPr>
              <a:t>consciousness</a:t>
            </a:r>
            <a:r>
              <a:rPr lang="ko-KR" altLang="ko-KR" sz="1000" dirty="0">
                <a:ea typeface="Söhne"/>
              </a:rPr>
              <a:t>, </a:t>
            </a:r>
            <a:r>
              <a:rPr lang="ko-KR" altLang="ko-KR" sz="1000" dirty="0" err="1">
                <a:ea typeface="Söhne"/>
              </a:rPr>
              <a:t>perception</a:t>
            </a:r>
            <a:r>
              <a:rPr lang="ko-KR" altLang="ko-KR" sz="1000" dirty="0">
                <a:ea typeface="Söhne"/>
              </a:rPr>
              <a:t>, </a:t>
            </a:r>
            <a:r>
              <a:rPr lang="ko-KR" altLang="ko-KR" sz="1000" dirty="0" err="1">
                <a:ea typeface="Söhne"/>
              </a:rPr>
              <a:t>cognition</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language</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psychology</a:t>
            </a:r>
            <a:r>
              <a:rPr lang="ko-KR" altLang="ko-KR" sz="1000" dirty="0">
                <a:ea typeface="Söhne"/>
              </a:rPr>
              <a:t>, and </a:t>
            </a:r>
            <a:r>
              <a:rPr lang="ko-KR" altLang="ko-KR" sz="1000" dirty="0" err="1">
                <a:ea typeface="Söhne"/>
              </a:rPr>
              <a:t>philosophy</a:t>
            </a:r>
            <a:r>
              <a:rPr lang="ko-KR" altLang="ko-KR" sz="1000" dirty="0">
                <a:ea typeface="Söhne"/>
              </a:rPr>
              <a:t> of </a:t>
            </a:r>
            <a:r>
              <a:rPr lang="ko-KR" altLang="ko-KR" sz="1000" dirty="0" err="1">
                <a:ea typeface="Söhne"/>
              </a:rPr>
              <a:t>artificial</a:t>
            </a:r>
            <a:r>
              <a:rPr lang="ko-KR" altLang="ko-KR" sz="1000" dirty="0">
                <a:ea typeface="Söhne"/>
              </a:rPr>
              <a:t> </a:t>
            </a:r>
            <a:r>
              <a:rPr lang="ko-KR" altLang="ko-KR" sz="1000" dirty="0" err="1">
                <a:ea typeface="Söhne"/>
              </a:rPr>
              <a:t>intelligence</a:t>
            </a:r>
            <a:r>
              <a:rPr lang="ko-KR" altLang="ko-KR" sz="1000" dirty="0">
                <a:ea typeface="Söhne"/>
              </a:rPr>
              <a:t>.</a:t>
            </a:r>
            <a:endParaRPr lang="ko-KR" altLang="ko-KR" sz="1000" dirty="0">
              <a:ea typeface="Malgun Gothic" panose="020B0503020000020004" pitchFamily="50" charset="-127"/>
            </a:endParaRPr>
          </a:p>
          <a:p>
            <a:r>
              <a:rPr lang="ko-KR" altLang="ko-KR" sz="1000" i="1" dirty="0">
                <a:ea typeface="Malgun Gothic" panose="020B0503020000020004" pitchFamily="50" charset="-127"/>
              </a:rPr>
              <a:t>출처</a:t>
            </a:r>
            <a:r>
              <a:rPr lang="ko-KR" altLang="ko-KR" sz="1000" i="1" dirty="0">
                <a:ea typeface="Calibri" panose="020F0502020204030204" pitchFamily="34" charset="0"/>
              </a:rPr>
              <a:t>: &lt;</a:t>
            </a:r>
            <a:r>
              <a:rPr lang="ko-KR" altLang="ko-KR" sz="1000" i="1" dirty="0">
                <a:ea typeface="Calibri" panose="020F0502020204030204" pitchFamily="34" charset="0"/>
                <a:hlinkClick r:id="rId6">
                  <a:extLst>
                    <a:ext uri="{A12FA001-AC4F-418D-AE19-62706E023703}">
                      <ahyp:hlinkClr xmlns:ahyp="http://schemas.microsoft.com/office/drawing/2018/hyperlinkcolor" val="tx"/>
                    </a:ext>
                  </a:extLst>
                </a:hlinkClick>
              </a:rPr>
              <a:t>https://philpapers.org/rec/TURCMA</a:t>
            </a:r>
            <a:r>
              <a:rPr lang="ko-KR" altLang="ko-KR" sz="1000" i="1" dirty="0">
                <a:ea typeface="Calibri" panose="020F0502020204030204" pitchFamily="34" charset="0"/>
              </a:rPr>
              <a:t>&gt; </a:t>
            </a:r>
            <a:endParaRPr lang="ko-KR" altLang="ko-KR" sz="1000" dirty="0">
              <a:effectLst/>
              <a:ea typeface="Calibri" panose="020F0502020204030204" pitchFamily="34" charset="0"/>
            </a:endParaRPr>
          </a:p>
        </p:txBody>
      </p:sp>
    </p:spTree>
    <p:extLst>
      <p:ext uri="{BB962C8B-B14F-4D97-AF65-F5344CB8AC3E}">
        <p14:creationId xmlns:p14="http://schemas.microsoft.com/office/powerpoint/2010/main" val="4182699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3_11zon.webp">
            <a:extLst>
              <a:ext uri="{FF2B5EF4-FFF2-40B4-BE49-F238E27FC236}">
                <a16:creationId xmlns:a16="http://schemas.microsoft.com/office/drawing/2014/main" id="{C5A2AA32-3ED5-42BC-876D-CEAAA052E0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8250" y="251460"/>
            <a:ext cx="9715500" cy="6606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926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DE1D82-316E-405A-BBBA-30CCA1E1677C}"/>
              </a:ext>
            </a:extLst>
          </p:cNvPr>
          <p:cNvSpPr>
            <a:spLocks noGrp="1"/>
          </p:cNvSpPr>
          <p:nvPr>
            <p:ph type="title"/>
          </p:nvPr>
        </p:nvSpPr>
        <p:spPr/>
        <p:txBody>
          <a:bodyPr/>
          <a:lstStyle/>
          <a:p>
            <a:r>
              <a:rPr lang="en-US" altLang="ko-KR" dirty="0"/>
              <a:t>AI history by chat GPT</a:t>
            </a:r>
            <a:endParaRPr lang="ko-KR" altLang="en-US" dirty="0"/>
          </a:p>
        </p:txBody>
      </p:sp>
      <p:sp>
        <p:nvSpPr>
          <p:cNvPr id="3" name="내용 개체 틀 2">
            <a:extLst>
              <a:ext uri="{FF2B5EF4-FFF2-40B4-BE49-F238E27FC236}">
                <a16:creationId xmlns:a16="http://schemas.microsoft.com/office/drawing/2014/main" id="{9BD1C2FC-5042-411C-8C5B-F417AC5208E1}"/>
              </a:ext>
            </a:extLst>
          </p:cNvPr>
          <p:cNvSpPr>
            <a:spLocks noGrp="1"/>
          </p:cNvSpPr>
          <p:nvPr>
            <p:ph idx="1"/>
          </p:nvPr>
        </p:nvSpPr>
        <p:spPr/>
        <p:txBody>
          <a:bodyPr>
            <a:normAutofit fontScale="25000" lnSpcReduction="20000"/>
          </a:bodyPr>
          <a:lstStyle/>
          <a:p>
            <a:endParaRPr lang="ko-KR" altLang="ko-KR" dirty="0"/>
          </a:p>
          <a:p>
            <a:pPr lvl="1" fontAlgn="ctr"/>
            <a:r>
              <a:rPr lang="ko-KR" altLang="ko-KR" sz="8600" dirty="0" err="1"/>
              <a:t>Dartmouth</a:t>
            </a:r>
            <a:r>
              <a:rPr lang="ko-KR" altLang="ko-KR" sz="8600" dirty="0"/>
              <a:t> </a:t>
            </a:r>
            <a:r>
              <a:rPr lang="ko-KR" altLang="ko-KR" sz="8600" dirty="0" err="1"/>
              <a:t>Conference</a:t>
            </a:r>
            <a:r>
              <a:rPr lang="ko-KR" altLang="ko-KR" sz="8600" dirty="0"/>
              <a:t> (1956</a:t>
            </a:r>
            <a:r>
              <a:rPr lang="en-US" altLang="ko-KR" sz="8600" dirty="0"/>
              <a:t>)</a:t>
            </a:r>
            <a:r>
              <a:rPr lang="ko-KR" altLang="ko-KR" dirty="0"/>
              <a:t>: The </a:t>
            </a:r>
            <a:r>
              <a:rPr lang="ko-KR" altLang="ko-KR" sz="7200" dirty="0" err="1"/>
              <a:t>term</a:t>
            </a:r>
            <a:r>
              <a:rPr lang="ko-KR" altLang="ko-KR" sz="7200" dirty="0"/>
              <a:t> "</a:t>
            </a:r>
            <a:r>
              <a:rPr lang="ko-KR" altLang="ko-KR" sz="7200" dirty="0" err="1"/>
              <a:t>artificial</a:t>
            </a:r>
            <a:r>
              <a:rPr lang="ko-KR" altLang="ko-KR" sz="7200" dirty="0"/>
              <a:t> </a:t>
            </a:r>
            <a:r>
              <a:rPr lang="ko-KR" altLang="ko-KR" sz="7200" dirty="0" err="1"/>
              <a:t>intelligence</a:t>
            </a:r>
            <a:r>
              <a:rPr lang="ko-KR" altLang="ko-KR" sz="7200" dirty="0"/>
              <a:t>" </a:t>
            </a:r>
            <a:r>
              <a:rPr lang="ko-KR" altLang="ko-KR" sz="7200" dirty="0" err="1"/>
              <a:t>was</a:t>
            </a:r>
            <a:r>
              <a:rPr lang="ko-KR" altLang="ko-KR" sz="7200" dirty="0"/>
              <a:t> </a:t>
            </a:r>
            <a:r>
              <a:rPr lang="ko-KR" altLang="ko-KR" sz="7200" dirty="0" err="1"/>
              <a:t>coined</a:t>
            </a:r>
            <a:r>
              <a:rPr lang="ko-KR" altLang="ko-KR" dirty="0"/>
              <a:t>, and </a:t>
            </a:r>
            <a:r>
              <a:rPr lang="ko-KR" altLang="ko-KR" dirty="0" err="1"/>
              <a:t>the</a:t>
            </a:r>
            <a:r>
              <a:rPr lang="ko-KR" altLang="ko-KR" dirty="0"/>
              <a:t> </a:t>
            </a:r>
            <a:r>
              <a:rPr lang="ko-KR" altLang="ko-KR" dirty="0" err="1"/>
              <a:t>field</a:t>
            </a:r>
            <a:r>
              <a:rPr lang="ko-KR" altLang="ko-KR" dirty="0"/>
              <a:t> of AI </a:t>
            </a:r>
            <a:r>
              <a:rPr lang="ko-KR" altLang="ko-KR" dirty="0" err="1"/>
              <a:t>was</a:t>
            </a:r>
            <a:r>
              <a:rPr lang="ko-KR" altLang="ko-KR" dirty="0"/>
              <a:t> </a:t>
            </a:r>
            <a:r>
              <a:rPr lang="ko-KR" altLang="ko-KR" dirty="0" err="1"/>
              <a:t>officially</a:t>
            </a:r>
            <a:r>
              <a:rPr lang="ko-KR" altLang="ko-KR" dirty="0"/>
              <a:t> </a:t>
            </a:r>
            <a:r>
              <a:rPr lang="ko-KR" altLang="ko-KR" dirty="0" err="1"/>
              <a:t>established</a:t>
            </a:r>
            <a:r>
              <a:rPr lang="ko-KR" altLang="ko-KR" dirty="0"/>
              <a:t> </a:t>
            </a:r>
            <a:r>
              <a:rPr lang="ko-KR" altLang="ko-KR" dirty="0" err="1"/>
              <a:t>during</a:t>
            </a:r>
            <a:r>
              <a:rPr lang="ko-KR" altLang="ko-KR" dirty="0"/>
              <a:t> </a:t>
            </a:r>
            <a:r>
              <a:rPr lang="ko-KR" altLang="ko-KR" dirty="0" err="1"/>
              <a:t>this</a:t>
            </a:r>
            <a:r>
              <a:rPr lang="ko-KR" altLang="ko-KR" dirty="0"/>
              <a:t> </a:t>
            </a:r>
            <a:r>
              <a:rPr lang="ko-KR" altLang="ko-KR" dirty="0" err="1"/>
              <a:t>conference</a:t>
            </a:r>
            <a:r>
              <a:rPr lang="ko-KR" altLang="ko-KR" dirty="0"/>
              <a:t>.</a:t>
            </a:r>
          </a:p>
          <a:p>
            <a:r>
              <a:rPr lang="en-US" altLang="ko-KR" dirty="0"/>
              <a:t> </a:t>
            </a:r>
          </a:p>
          <a:p>
            <a:pPr lvl="1" fontAlgn="ctr"/>
            <a:r>
              <a:rPr lang="ko-KR" altLang="ko-KR" dirty="0"/>
              <a:t>General </a:t>
            </a:r>
            <a:r>
              <a:rPr lang="ko-KR" altLang="ko-KR" dirty="0" err="1"/>
              <a:t>Problem</a:t>
            </a:r>
            <a:r>
              <a:rPr lang="ko-KR" altLang="ko-KR" dirty="0"/>
              <a:t> </a:t>
            </a:r>
            <a:r>
              <a:rPr lang="ko-KR" altLang="ko-KR" dirty="0" err="1"/>
              <a:t>Solver</a:t>
            </a:r>
            <a:r>
              <a:rPr lang="ko-KR" altLang="ko-KR" dirty="0"/>
              <a:t> (GPS) (1957): </a:t>
            </a:r>
            <a:r>
              <a:rPr lang="ko-KR" altLang="ko-KR" dirty="0" err="1"/>
              <a:t>Also</a:t>
            </a:r>
            <a:r>
              <a:rPr lang="ko-KR" altLang="ko-KR" dirty="0"/>
              <a:t> </a:t>
            </a:r>
            <a:r>
              <a:rPr lang="ko-KR" altLang="ko-KR" dirty="0" err="1"/>
              <a:t>created</a:t>
            </a:r>
            <a:r>
              <a:rPr lang="ko-KR" altLang="ko-KR" dirty="0"/>
              <a:t> </a:t>
            </a:r>
            <a:r>
              <a:rPr lang="ko-KR" altLang="ko-KR" dirty="0" err="1"/>
              <a:t>by</a:t>
            </a:r>
            <a:r>
              <a:rPr lang="ko-KR" altLang="ko-KR" dirty="0"/>
              <a:t> Newell and </a:t>
            </a:r>
            <a:r>
              <a:rPr lang="ko-KR" altLang="ko-KR" dirty="0" err="1"/>
              <a:t>Simon</a:t>
            </a:r>
            <a:r>
              <a:rPr lang="ko-KR" altLang="ko-KR" dirty="0"/>
              <a:t>, GPS </a:t>
            </a:r>
            <a:r>
              <a:rPr lang="ko-KR" altLang="ko-KR" dirty="0" err="1"/>
              <a:t>was</a:t>
            </a:r>
            <a:r>
              <a:rPr lang="ko-KR" altLang="ko-KR" dirty="0"/>
              <a:t> </a:t>
            </a:r>
            <a:r>
              <a:rPr lang="ko-KR" altLang="ko-KR" dirty="0" err="1"/>
              <a:t>a</a:t>
            </a:r>
            <a:r>
              <a:rPr lang="ko-KR" altLang="ko-KR" dirty="0"/>
              <a:t> </a:t>
            </a:r>
            <a:r>
              <a:rPr lang="ko-KR" altLang="ko-KR" dirty="0" err="1"/>
              <a:t>more</a:t>
            </a:r>
            <a:r>
              <a:rPr lang="ko-KR" altLang="ko-KR" dirty="0"/>
              <a:t> </a:t>
            </a:r>
            <a:r>
              <a:rPr lang="ko-KR" altLang="ko-KR" dirty="0" err="1"/>
              <a:t>advanced</a:t>
            </a:r>
            <a:r>
              <a:rPr lang="ko-KR" altLang="ko-KR" dirty="0"/>
              <a:t> </a:t>
            </a:r>
            <a:r>
              <a:rPr lang="ko-KR" altLang="ko-KR" dirty="0" err="1"/>
              <a:t>problem-solving</a:t>
            </a:r>
            <a:r>
              <a:rPr lang="ko-KR" altLang="ko-KR" dirty="0"/>
              <a:t> </a:t>
            </a:r>
            <a:r>
              <a:rPr lang="ko-KR" altLang="ko-KR" dirty="0" err="1"/>
              <a:t>program</a:t>
            </a:r>
            <a:r>
              <a:rPr lang="ko-KR" altLang="ko-KR" dirty="0"/>
              <a:t> </a:t>
            </a:r>
            <a:r>
              <a:rPr lang="ko-KR" altLang="ko-KR" dirty="0" err="1"/>
              <a:t>that</a:t>
            </a:r>
            <a:r>
              <a:rPr lang="ko-KR" altLang="ko-KR" dirty="0"/>
              <a:t> </a:t>
            </a:r>
            <a:r>
              <a:rPr lang="ko-KR" altLang="ko-KR" dirty="0" err="1"/>
              <a:t>could</a:t>
            </a:r>
            <a:r>
              <a:rPr lang="ko-KR" altLang="ko-KR" dirty="0"/>
              <a:t> </a:t>
            </a:r>
            <a:r>
              <a:rPr lang="ko-KR" altLang="ko-KR" dirty="0" err="1"/>
              <a:t>solve</a:t>
            </a:r>
            <a:r>
              <a:rPr lang="ko-KR" altLang="ko-KR" dirty="0"/>
              <a:t> </a:t>
            </a:r>
            <a:r>
              <a:rPr lang="ko-KR" altLang="ko-KR" dirty="0" err="1"/>
              <a:t>a</a:t>
            </a:r>
            <a:r>
              <a:rPr lang="ko-KR" altLang="ko-KR" dirty="0"/>
              <a:t> </a:t>
            </a:r>
            <a:r>
              <a:rPr lang="ko-KR" altLang="ko-KR" dirty="0" err="1"/>
              <a:t>wider</a:t>
            </a:r>
            <a:r>
              <a:rPr lang="ko-KR" altLang="ko-KR" dirty="0"/>
              <a:t> </a:t>
            </a:r>
            <a:r>
              <a:rPr lang="ko-KR" altLang="ko-KR" dirty="0" err="1"/>
              <a:t>range</a:t>
            </a:r>
            <a:r>
              <a:rPr lang="ko-KR" altLang="ko-KR" dirty="0"/>
              <a:t> of </a:t>
            </a:r>
            <a:r>
              <a:rPr lang="ko-KR" altLang="ko-KR" dirty="0" err="1"/>
              <a:t>problems</a:t>
            </a:r>
            <a:r>
              <a:rPr lang="ko-KR" altLang="ko-KR" dirty="0"/>
              <a:t>.</a:t>
            </a:r>
          </a:p>
          <a:p>
            <a:pPr lvl="1" fontAlgn="ctr"/>
            <a:r>
              <a:rPr lang="en-US" altLang="ko-KR" dirty="0"/>
              <a:t> </a:t>
            </a:r>
          </a:p>
          <a:p>
            <a:pPr lvl="1" fontAlgn="ctr"/>
            <a:r>
              <a:rPr lang="ko-KR" altLang="ko-KR" dirty="0"/>
              <a:t>ELIZA (1966): </a:t>
            </a:r>
            <a:r>
              <a:rPr lang="ko-KR" altLang="ko-KR" dirty="0" err="1"/>
              <a:t>Developed</a:t>
            </a:r>
            <a:r>
              <a:rPr lang="ko-KR" altLang="ko-KR" dirty="0"/>
              <a:t> </a:t>
            </a:r>
            <a:r>
              <a:rPr lang="ko-KR" altLang="ko-KR" dirty="0" err="1"/>
              <a:t>by</a:t>
            </a:r>
            <a:r>
              <a:rPr lang="ko-KR" altLang="ko-KR" dirty="0"/>
              <a:t> </a:t>
            </a:r>
            <a:r>
              <a:rPr lang="ko-KR" altLang="ko-KR" dirty="0" err="1"/>
              <a:t>Joseph</a:t>
            </a:r>
            <a:r>
              <a:rPr lang="ko-KR" altLang="ko-KR" dirty="0"/>
              <a:t> </a:t>
            </a:r>
            <a:r>
              <a:rPr lang="ko-KR" altLang="ko-KR" dirty="0" err="1"/>
              <a:t>Weizenbaum</a:t>
            </a:r>
            <a:r>
              <a:rPr lang="ko-KR" altLang="ko-KR" dirty="0"/>
              <a:t>, ELIZA </a:t>
            </a:r>
            <a:r>
              <a:rPr lang="ko-KR" altLang="ko-KR" dirty="0" err="1"/>
              <a:t>was</a:t>
            </a:r>
            <a:r>
              <a:rPr lang="ko-KR" altLang="ko-KR" dirty="0"/>
              <a:t> </a:t>
            </a:r>
            <a:r>
              <a:rPr lang="ko-KR" altLang="ko-KR" dirty="0" err="1"/>
              <a:t>a</a:t>
            </a:r>
            <a:r>
              <a:rPr lang="ko-KR" altLang="ko-KR" dirty="0"/>
              <a:t> </a:t>
            </a:r>
            <a:r>
              <a:rPr lang="ko-KR" altLang="ko-KR" dirty="0" err="1"/>
              <a:t>computer</a:t>
            </a:r>
            <a:r>
              <a:rPr lang="ko-KR" altLang="ko-KR" dirty="0"/>
              <a:t> </a:t>
            </a:r>
            <a:r>
              <a:rPr lang="ko-KR" altLang="ko-KR" dirty="0" err="1"/>
              <a:t>program</a:t>
            </a:r>
            <a:r>
              <a:rPr lang="ko-KR" altLang="ko-KR" dirty="0"/>
              <a:t> </a:t>
            </a:r>
            <a:r>
              <a:rPr lang="ko-KR" altLang="ko-KR" dirty="0" err="1"/>
              <a:t>designed</a:t>
            </a:r>
            <a:r>
              <a:rPr lang="ko-KR" altLang="ko-KR" dirty="0"/>
              <a:t> </a:t>
            </a:r>
            <a:r>
              <a:rPr lang="ko-KR" altLang="ko-KR" dirty="0" err="1"/>
              <a:t>to</a:t>
            </a:r>
            <a:r>
              <a:rPr lang="ko-KR" altLang="ko-KR" dirty="0"/>
              <a:t> </a:t>
            </a:r>
            <a:r>
              <a:rPr lang="ko-KR" altLang="ko-KR" dirty="0" err="1"/>
              <a:t>simulate</a:t>
            </a:r>
            <a:r>
              <a:rPr lang="ko-KR" altLang="ko-KR" dirty="0"/>
              <a:t> </a:t>
            </a:r>
            <a:r>
              <a:rPr lang="ko-KR" altLang="ko-KR" dirty="0" err="1"/>
              <a:t>human</a:t>
            </a:r>
            <a:r>
              <a:rPr lang="ko-KR" altLang="ko-KR" dirty="0"/>
              <a:t> </a:t>
            </a:r>
            <a:r>
              <a:rPr lang="ko-KR" altLang="ko-KR" dirty="0" err="1"/>
              <a:t>conversation</a:t>
            </a:r>
            <a:r>
              <a:rPr lang="ko-KR" altLang="ko-KR" dirty="0"/>
              <a:t>, </a:t>
            </a:r>
            <a:r>
              <a:rPr lang="ko-KR" altLang="ko-KR" dirty="0" err="1"/>
              <a:t>laying</a:t>
            </a:r>
            <a:r>
              <a:rPr lang="ko-KR" altLang="ko-KR" dirty="0"/>
              <a:t> </a:t>
            </a:r>
            <a:r>
              <a:rPr lang="ko-KR" altLang="ko-KR" dirty="0" err="1"/>
              <a:t>the</a:t>
            </a:r>
            <a:r>
              <a:rPr lang="ko-KR" altLang="ko-KR" dirty="0"/>
              <a:t> </a:t>
            </a:r>
            <a:r>
              <a:rPr lang="ko-KR" altLang="ko-KR" dirty="0" err="1"/>
              <a:t>foundation</a:t>
            </a:r>
            <a:r>
              <a:rPr lang="ko-KR" altLang="ko-KR" dirty="0"/>
              <a:t> </a:t>
            </a:r>
            <a:r>
              <a:rPr lang="ko-KR" altLang="ko-KR" dirty="0" err="1"/>
              <a:t>for</a:t>
            </a:r>
            <a:r>
              <a:rPr lang="ko-KR" altLang="ko-KR" dirty="0"/>
              <a:t> </a:t>
            </a:r>
            <a:r>
              <a:rPr lang="ko-KR" altLang="ko-KR" dirty="0" err="1"/>
              <a:t>natural</a:t>
            </a:r>
            <a:r>
              <a:rPr lang="ko-KR" altLang="ko-KR" dirty="0"/>
              <a:t> </a:t>
            </a:r>
            <a:r>
              <a:rPr lang="ko-KR" altLang="ko-KR" dirty="0" err="1"/>
              <a:t>language</a:t>
            </a:r>
            <a:r>
              <a:rPr lang="ko-KR" altLang="ko-KR" dirty="0"/>
              <a:t> </a:t>
            </a:r>
            <a:r>
              <a:rPr lang="ko-KR" altLang="ko-KR" dirty="0" err="1"/>
              <a:t>processing</a:t>
            </a:r>
            <a:r>
              <a:rPr lang="ko-KR" altLang="ko-KR" dirty="0"/>
              <a:t>.</a:t>
            </a:r>
          </a:p>
          <a:p>
            <a:pPr lvl="1" fontAlgn="ctr"/>
            <a:r>
              <a:rPr lang="ko-KR" altLang="ko-KR" dirty="0"/>
              <a:t> </a:t>
            </a:r>
          </a:p>
          <a:p>
            <a:pPr lvl="1" fontAlgn="ctr"/>
            <a:r>
              <a:rPr lang="ko-KR" altLang="ko-KR" dirty="0" err="1"/>
              <a:t>Shakey</a:t>
            </a:r>
            <a:r>
              <a:rPr lang="ko-KR" altLang="ko-KR" dirty="0"/>
              <a:t> </a:t>
            </a:r>
            <a:r>
              <a:rPr lang="ko-KR" altLang="ko-KR" dirty="0" err="1"/>
              <a:t>the</a:t>
            </a:r>
            <a:r>
              <a:rPr lang="ko-KR" altLang="ko-KR" dirty="0"/>
              <a:t> </a:t>
            </a:r>
            <a:r>
              <a:rPr lang="ko-KR" altLang="ko-KR" dirty="0" err="1"/>
              <a:t>Robot</a:t>
            </a:r>
            <a:r>
              <a:rPr lang="ko-KR" altLang="ko-KR" dirty="0"/>
              <a:t> (1966): </a:t>
            </a:r>
            <a:r>
              <a:rPr lang="ko-KR" altLang="ko-KR" dirty="0" err="1"/>
              <a:t>Shakey</a:t>
            </a:r>
            <a:r>
              <a:rPr lang="ko-KR" altLang="ko-KR" dirty="0"/>
              <a:t>, </a:t>
            </a:r>
            <a:r>
              <a:rPr lang="ko-KR" altLang="ko-KR" dirty="0" err="1"/>
              <a:t>developed</a:t>
            </a:r>
            <a:r>
              <a:rPr lang="ko-KR" altLang="ko-KR" dirty="0"/>
              <a:t> </a:t>
            </a:r>
            <a:r>
              <a:rPr lang="ko-KR" altLang="ko-KR" dirty="0" err="1"/>
              <a:t>at</a:t>
            </a:r>
            <a:r>
              <a:rPr lang="ko-KR" altLang="ko-KR" dirty="0"/>
              <a:t> </a:t>
            </a:r>
            <a:r>
              <a:rPr lang="ko-KR" altLang="ko-KR" dirty="0" err="1"/>
              <a:t>Stanford</a:t>
            </a:r>
            <a:r>
              <a:rPr lang="ko-KR" altLang="ko-KR" dirty="0"/>
              <a:t> </a:t>
            </a:r>
            <a:r>
              <a:rPr lang="ko-KR" altLang="ko-KR" dirty="0" err="1"/>
              <a:t>Research</a:t>
            </a:r>
            <a:r>
              <a:rPr lang="ko-KR" altLang="ko-KR" dirty="0"/>
              <a:t> </a:t>
            </a:r>
            <a:r>
              <a:rPr lang="ko-KR" altLang="ko-KR" dirty="0" err="1"/>
              <a:t>Institute</a:t>
            </a:r>
            <a:r>
              <a:rPr lang="ko-KR" altLang="ko-KR" dirty="0"/>
              <a:t>, </a:t>
            </a:r>
            <a:r>
              <a:rPr lang="ko-KR" altLang="ko-KR" dirty="0" err="1"/>
              <a:t>was</a:t>
            </a:r>
            <a:r>
              <a:rPr lang="ko-KR" altLang="ko-KR" dirty="0"/>
              <a:t> </a:t>
            </a:r>
            <a:r>
              <a:rPr lang="ko-KR" altLang="ko-KR" dirty="0" err="1"/>
              <a:t>one</a:t>
            </a:r>
            <a:r>
              <a:rPr lang="ko-KR" altLang="ko-KR" dirty="0"/>
              <a:t> of </a:t>
            </a:r>
            <a:r>
              <a:rPr lang="ko-KR" altLang="ko-KR" dirty="0" err="1"/>
              <a:t>the</a:t>
            </a:r>
            <a:r>
              <a:rPr lang="ko-KR" altLang="ko-KR" dirty="0"/>
              <a:t> </a:t>
            </a:r>
            <a:r>
              <a:rPr lang="ko-KR" altLang="ko-KR" dirty="0" err="1"/>
              <a:t>first</a:t>
            </a:r>
            <a:r>
              <a:rPr lang="ko-KR" altLang="ko-KR" dirty="0"/>
              <a:t> </a:t>
            </a:r>
            <a:r>
              <a:rPr lang="ko-KR" altLang="ko-KR" dirty="0" err="1"/>
              <a:t>mobile</a:t>
            </a:r>
            <a:r>
              <a:rPr lang="ko-KR" altLang="ko-KR" dirty="0"/>
              <a:t> </a:t>
            </a:r>
            <a:r>
              <a:rPr lang="ko-KR" altLang="ko-KR" dirty="0" err="1"/>
              <a:t>robots</a:t>
            </a:r>
            <a:r>
              <a:rPr lang="ko-KR" altLang="ko-KR" dirty="0"/>
              <a:t> </a:t>
            </a:r>
            <a:r>
              <a:rPr lang="ko-KR" altLang="ko-KR" dirty="0" err="1"/>
              <a:t>capable</a:t>
            </a:r>
            <a:r>
              <a:rPr lang="ko-KR" altLang="ko-KR" dirty="0"/>
              <a:t> of </a:t>
            </a:r>
            <a:r>
              <a:rPr lang="ko-KR" altLang="ko-KR" dirty="0" err="1"/>
              <a:t>perceiving</a:t>
            </a:r>
            <a:r>
              <a:rPr lang="ko-KR" altLang="ko-KR" dirty="0"/>
              <a:t> </a:t>
            </a:r>
            <a:r>
              <a:rPr lang="ko-KR" altLang="ko-KR" dirty="0" err="1"/>
              <a:t>its</a:t>
            </a:r>
            <a:r>
              <a:rPr lang="ko-KR" altLang="ko-KR" dirty="0"/>
              <a:t> </a:t>
            </a:r>
            <a:r>
              <a:rPr lang="ko-KR" altLang="ko-KR" dirty="0" err="1"/>
              <a:t>environment</a:t>
            </a:r>
            <a:r>
              <a:rPr lang="ko-KR" altLang="ko-KR" dirty="0"/>
              <a:t> and </a:t>
            </a:r>
            <a:r>
              <a:rPr lang="ko-KR" altLang="ko-KR" dirty="0" err="1"/>
              <a:t>performing</a:t>
            </a:r>
            <a:r>
              <a:rPr lang="ko-KR" altLang="ko-KR" dirty="0"/>
              <a:t> </a:t>
            </a:r>
            <a:r>
              <a:rPr lang="ko-KR" altLang="ko-KR" dirty="0" err="1"/>
              <a:t>tasks</a:t>
            </a:r>
            <a:r>
              <a:rPr lang="ko-KR" altLang="ko-KR" dirty="0"/>
              <a:t> </a:t>
            </a:r>
            <a:r>
              <a:rPr lang="ko-KR" altLang="ko-KR" dirty="0" err="1"/>
              <a:t>autonomously</a:t>
            </a:r>
            <a:r>
              <a:rPr lang="ko-KR" altLang="ko-KR" dirty="0"/>
              <a:t>.</a:t>
            </a:r>
          </a:p>
          <a:p>
            <a:pPr lvl="1" fontAlgn="ctr"/>
            <a:r>
              <a:rPr lang="en-US" altLang="ko-KR" dirty="0"/>
              <a:t> </a:t>
            </a:r>
          </a:p>
          <a:p>
            <a:pPr lvl="1" fontAlgn="ctr"/>
            <a:r>
              <a:rPr lang="ko-KR" altLang="ko-KR" dirty="0" err="1"/>
              <a:t>Expert</a:t>
            </a:r>
            <a:r>
              <a:rPr lang="ko-KR" altLang="ko-KR" dirty="0"/>
              <a:t> Systems (1970s): The </a:t>
            </a:r>
            <a:r>
              <a:rPr lang="ko-KR" altLang="ko-KR" dirty="0" err="1"/>
              <a:t>development</a:t>
            </a:r>
            <a:r>
              <a:rPr lang="ko-KR" altLang="ko-KR" dirty="0"/>
              <a:t> of </a:t>
            </a:r>
            <a:r>
              <a:rPr lang="ko-KR" altLang="ko-KR" dirty="0" err="1"/>
              <a:t>expert</a:t>
            </a:r>
            <a:r>
              <a:rPr lang="ko-KR" altLang="ko-KR" dirty="0"/>
              <a:t> </a:t>
            </a:r>
            <a:r>
              <a:rPr lang="ko-KR" altLang="ko-KR" dirty="0" err="1"/>
              <a:t>systems</a:t>
            </a:r>
            <a:r>
              <a:rPr lang="ko-KR" altLang="ko-KR" dirty="0"/>
              <a:t>, </a:t>
            </a:r>
            <a:r>
              <a:rPr lang="ko-KR" altLang="ko-KR" dirty="0" err="1"/>
              <a:t>such</a:t>
            </a:r>
            <a:r>
              <a:rPr lang="ko-KR" altLang="ko-KR" dirty="0"/>
              <a:t> </a:t>
            </a:r>
            <a:r>
              <a:rPr lang="ko-KR" altLang="ko-KR" dirty="0" err="1"/>
              <a:t>as</a:t>
            </a:r>
            <a:r>
              <a:rPr lang="ko-KR" altLang="ko-KR" dirty="0"/>
              <a:t> MYCIN </a:t>
            </a:r>
            <a:r>
              <a:rPr lang="ko-KR" altLang="ko-KR" dirty="0" err="1"/>
              <a:t>for</a:t>
            </a:r>
            <a:r>
              <a:rPr lang="ko-KR" altLang="ko-KR" dirty="0"/>
              <a:t> </a:t>
            </a:r>
            <a:r>
              <a:rPr lang="ko-KR" altLang="ko-KR" dirty="0" err="1"/>
              <a:t>medical</a:t>
            </a:r>
            <a:r>
              <a:rPr lang="ko-KR" altLang="ko-KR" dirty="0"/>
              <a:t> </a:t>
            </a:r>
            <a:r>
              <a:rPr lang="ko-KR" altLang="ko-KR" dirty="0" err="1"/>
              <a:t>diagnosis</a:t>
            </a:r>
            <a:r>
              <a:rPr lang="ko-KR" altLang="ko-KR" dirty="0"/>
              <a:t>, </a:t>
            </a:r>
            <a:r>
              <a:rPr lang="ko-KR" altLang="ko-KR" dirty="0" err="1"/>
              <a:t>marked</a:t>
            </a:r>
            <a:r>
              <a:rPr lang="ko-KR" altLang="ko-KR" dirty="0"/>
              <a:t> </a:t>
            </a:r>
            <a:r>
              <a:rPr lang="ko-KR" altLang="ko-KR" dirty="0" err="1"/>
              <a:t>a</a:t>
            </a:r>
            <a:r>
              <a:rPr lang="ko-KR" altLang="ko-KR" dirty="0"/>
              <a:t> </a:t>
            </a:r>
            <a:r>
              <a:rPr lang="ko-KR" altLang="ko-KR" dirty="0" err="1"/>
              <a:t>significant</a:t>
            </a:r>
            <a:r>
              <a:rPr lang="ko-KR" altLang="ko-KR" dirty="0"/>
              <a:t> </a:t>
            </a:r>
            <a:r>
              <a:rPr lang="ko-KR" altLang="ko-KR" dirty="0" err="1"/>
              <a:t>advancement</a:t>
            </a:r>
            <a:r>
              <a:rPr lang="ko-KR" altLang="ko-KR" dirty="0"/>
              <a:t> </a:t>
            </a:r>
            <a:r>
              <a:rPr lang="ko-KR" altLang="ko-KR" dirty="0" err="1"/>
              <a:t>in</a:t>
            </a:r>
            <a:r>
              <a:rPr lang="ko-KR" altLang="ko-KR" dirty="0"/>
              <a:t> AI, </a:t>
            </a:r>
            <a:r>
              <a:rPr lang="ko-KR" altLang="ko-KR" dirty="0" err="1"/>
              <a:t>focusing</a:t>
            </a:r>
            <a:r>
              <a:rPr lang="ko-KR" altLang="ko-KR" dirty="0"/>
              <a:t> </a:t>
            </a:r>
            <a:r>
              <a:rPr lang="ko-KR" altLang="ko-KR" dirty="0" err="1"/>
              <a:t>on</a:t>
            </a:r>
            <a:r>
              <a:rPr lang="ko-KR" altLang="ko-KR" dirty="0"/>
              <a:t> </a:t>
            </a:r>
            <a:r>
              <a:rPr lang="ko-KR" altLang="ko-KR" dirty="0" err="1"/>
              <a:t>capturing</a:t>
            </a:r>
            <a:r>
              <a:rPr lang="ko-KR" altLang="ko-KR" dirty="0"/>
              <a:t> and </a:t>
            </a:r>
            <a:r>
              <a:rPr lang="ko-KR" altLang="ko-KR" dirty="0" err="1"/>
              <a:t>using</a:t>
            </a:r>
            <a:r>
              <a:rPr lang="ko-KR" altLang="ko-KR" dirty="0"/>
              <a:t> </a:t>
            </a:r>
            <a:r>
              <a:rPr lang="ko-KR" altLang="ko-KR" dirty="0" err="1"/>
              <a:t>human</a:t>
            </a:r>
            <a:r>
              <a:rPr lang="ko-KR" altLang="ko-KR" dirty="0"/>
              <a:t> </a:t>
            </a:r>
            <a:r>
              <a:rPr lang="ko-KR" altLang="ko-KR" dirty="0" err="1"/>
              <a:t>expertise</a:t>
            </a:r>
            <a:r>
              <a:rPr lang="ko-KR" altLang="ko-KR" dirty="0"/>
              <a:t> </a:t>
            </a:r>
            <a:r>
              <a:rPr lang="ko-KR" altLang="ko-KR" dirty="0" err="1"/>
              <a:t>in</a:t>
            </a:r>
            <a:r>
              <a:rPr lang="ko-KR" altLang="ko-KR" dirty="0"/>
              <a:t> </a:t>
            </a:r>
            <a:r>
              <a:rPr lang="ko-KR" altLang="ko-KR" dirty="0" err="1"/>
              <a:t>specific</a:t>
            </a:r>
            <a:r>
              <a:rPr lang="ko-KR" altLang="ko-KR" dirty="0"/>
              <a:t> </a:t>
            </a:r>
            <a:r>
              <a:rPr lang="ko-KR" altLang="ko-KR" dirty="0" err="1"/>
              <a:t>domains</a:t>
            </a:r>
            <a:r>
              <a:rPr lang="ko-KR" altLang="ko-KR" dirty="0"/>
              <a:t>.</a:t>
            </a:r>
          </a:p>
          <a:p>
            <a:pPr lvl="1" fontAlgn="ctr"/>
            <a:r>
              <a:rPr lang="ko-KR" altLang="ko-KR" dirty="0"/>
              <a:t> </a:t>
            </a:r>
          </a:p>
          <a:p>
            <a:pPr lvl="1" fontAlgn="ctr"/>
            <a:r>
              <a:rPr lang="ko-KR" altLang="ko-KR" dirty="0" err="1"/>
              <a:t>Backpropagation</a:t>
            </a:r>
            <a:r>
              <a:rPr lang="ko-KR" altLang="ko-KR" dirty="0"/>
              <a:t> </a:t>
            </a:r>
            <a:r>
              <a:rPr lang="ko-KR" altLang="ko-KR" dirty="0" err="1"/>
              <a:t>Algorithm</a:t>
            </a:r>
            <a:r>
              <a:rPr lang="ko-KR" altLang="ko-KR" dirty="0"/>
              <a:t> (1986): The </a:t>
            </a:r>
            <a:r>
              <a:rPr lang="ko-KR" altLang="ko-KR" dirty="0" err="1"/>
              <a:t>backpropagation</a:t>
            </a:r>
            <a:r>
              <a:rPr lang="ko-KR" altLang="ko-KR" dirty="0"/>
              <a:t> </a:t>
            </a:r>
            <a:r>
              <a:rPr lang="ko-KR" altLang="ko-KR" dirty="0" err="1"/>
              <a:t>algorithm</a:t>
            </a:r>
            <a:r>
              <a:rPr lang="ko-KR" altLang="ko-KR" dirty="0"/>
              <a:t>, </a:t>
            </a:r>
            <a:r>
              <a:rPr lang="ko-KR" altLang="ko-KR" dirty="0" err="1"/>
              <a:t>developed</a:t>
            </a:r>
            <a:r>
              <a:rPr lang="ko-KR" altLang="ko-KR" dirty="0"/>
              <a:t> </a:t>
            </a:r>
            <a:r>
              <a:rPr lang="ko-KR" altLang="ko-KR" dirty="0" err="1"/>
              <a:t>by</a:t>
            </a:r>
            <a:r>
              <a:rPr lang="ko-KR" altLang="ko-KR" dirty="0"/>
              <a:t> </a:t>
            </a:r>
            <a:r>
              <a:rPr lang="ko-KR" altLang="ko-KR" dirty="0" err="1"/>
              <a:t>Geoffrey</a:t>
            </a:r>
            <a:r>
              <a:rPr lang="ko-KR" altLang="ko-KR" dirty="0"/>
              <a:t> </a:t>
            </a:r>
            <a:r>
              <a:rPr lang="ko-KR" altLang="ko-KR" dirty="0" err="1"/>
              <a:t>Hinton</a:t>
            </a:r>
            <a:r>
              <a:rPr lang="ko-KR" altLang="ko-KR" dirty="0"/>
              <a:t>, </a:t>
            </a:r>
            <a:r>
              <a:rPr lang="ko-KR" altLang="ko-KR" dirty="0" err="1"/>
              <a:t>revolutionized</a:t>
            </a:r>
            <a:r>
              <a:rPr lang="ko-KR" altLang="ko-KR" dirty="0"/>
              <a:t> </a:t>
            </a:r>
            <a:r>
              <a:rPr lang="ko-KR" altLang="ko-KR" dirty="0" err="1"/>
              <a:t>neural</a:t>
            </a:r>
            <a:r>
              <a:rPr lang="ko-KR" altLang="ko-KR" dirty="0"/>
              <a:t> </a:t>
            </a:r>
            <a:r>
              <a:rPr lang="ko-KR" altLang="ko-KR" dirty="0" err="1"/>
              <a:t>network</a:t>
            </a:r>
            <a:r>
              <a:rPr lang="ko-KR" altLang="ko-KR" dirty="0"/>
              <a:t> </a:t>
            </a:r>
            <a:r>
              <a:rPr lang="ko-KR" altLang="ko-KR" dirty="0" err="1"/>
              <a:t>training</a:t>
            </a:r>
            <a:r>
              <a:rPr lang="ko-KR" altLang="ko-KR" dirty="0"/>
              <a:t> and </a:t>
            </a:r>
            <a:r>
              <a:rPr lang="ko-KR" altLang="ko-KR" dirty="0" err="1"/>
              <a:t>contributed</a:t>
            </a:r>
            <a:r>
              <a:rPr lang="ko-KR" altLang="ko-KR" dirty="0"/>
              <a:t> </a:t>
            </a:r>
            <a:r>
              <a:rPr lang="ko-KR" altLang="ko-KR" dirty="0" err="1"/>
              <a:t>to</a:t>
            </a:r>
            <a:r>
              <a:rPr lang="ko-KR" altLang="ko-KR" dirty="0"/>
              <a:t> </a:t>
            </a:r>
            <a:r>
              <a:rPr lang="ko-KR" altLang="ko-KR" dirty="0" err="1"/>
              <a:t>the</a:t>
            </a:r>
            <a:r>
              <a:rPr lang="ko-KR" altLang="ko-KR" dirty="0"/>
              <a:t> </a:t>
            </a:r>
            <a:r>
              <a:rPr lang="ko-KR" altLang="ko-KR" dirty="0" err="1"/>
              <a:t>resurgence</a:t>
            </a:r>
            <a:r>
              <a:rPr lang="ko-KR" altLang="ko-KR" dirty="0"/>
              <a:t> of AI </a:t>
            </a:r>
            <a:r>
              <a:rPr lang="ko-KR" altLang="ko-KR" dirty="0" err="1"/>
              <a:t>research</a:t>
            </a:r>
            <a:r>
              <a:rPr lang="ko-KR" altLang="ko-KR" dirty="0"/>
              <a:t>.</a:t>
            </a:r>
          </a:p>
          <a:p>
            <a:pPr lvl="1" fontAlgn="ctr"/>
            <a:r>
              <a:rPr lang="en-US" altLang="ko-KR" dirty="0"/>
              <a:t> </a:t>
            </a:r>
          </a:p>
          <a:p>
            <a:pPr lvl="1" fontAlgn="ctr"/>
            <a:r>
              <a:rPr lang="ko-KR" altLang="ko-KR" dirty="0" err="1"/>
              <a:t>Deep</a:t>
            </a:r>
            <a:r>
              <a:rPr lang="ko-KR" altLang="ko-KR" dirty="0"/>
              <a:t> </a:t>
            </a:r>
            <a:r>
              <a:rPr lang="ko-KR" altLang="ko-KR" dirty="0" err="1"/>
              <a:t>Blue</a:t>
            </a:r>
            <a:r>
              <a:rPr lang="ko-KR" altLang="ko-KR" dirty="0"/>
              <a:t> </a:t>
            </a:r>
            <a:r>
              <a:rPr lang="ko-KR" altLang="ko-KR" dirty="0" err="1"/>
              <a:t>vs</a:t>
            </a:r>
            <a:r>
              <a:rPr lang="ko-KR" altLang="ko-KR" dirty="0"/>
              <a:t>. </a:t>
            </a:r>
            <a:r>
              <a:rPr lang="ko-KR" altLang="ko-KR" dirty="0" err="1"/>
              <a:t>Garry</a:t>
            </a:r>
            <a:r>
              <a:rPr lang="ko-KR" altLang="ko-KR" dirty="0"/>
              <a:t> </a:t>
            </a:r>
            <a:r>
              <a:rPr lang="ko-KR" altLang="ko-KR" dirty="0" err="1"/>
              <a:t>Kasparov</a:t>
            </a:r>
            <a:r>
              <a:rPr lang="ko-KR" altLang="ko-KR" dirty="0"/>
              <a:t> (1997): </a:t>
            </a:r>
            <a:r>
              <a:rPr lang="ko-KR" altLang="ko-KR" dirty="0" err="1"/>
              <a:t>IBM's</a:t>
            </a:r>
            <a:r>
              <a:rPr lang="ko-KR" altLang="ko-KR" dirty="0"/>
              <a:t> </a:t>
            </a:r>
            <a:r>
              <a:rPr lang="ko-KR" altLang="ko-KR" dirty="0" err="1"/>
              <a:t>Deep</a:t>
            </a:r>
            <a:r>
              <a:rPr lang="ko-KR" altLang="ko-KR" dirty="0"/>
              <a:t> </a:t>
            </a:r>
            <a:r>
              <a:rPr lang="ko-KR" altLang="ko-KR" dirty="0" err="1"/>
              <a:t>Blue</a:t>
            </a:r>
            <a:r>
              <a:rPr lang="ko-KR" altLang="ko-KR" dirty="0"/>
              <a:t> </a:t>
            </a:r>
            <a:r>
              <a:rPr lang="ko-KR" altLang="ko-KR" dirty="0" err="1"/>
              <a:t>defeated</a:t>
            </a:r>
            <a:r>
              <a:rPr lang="ko-KR" altLang="ko-KR" dirty="0"/>
              <a:t> </a:t>
            </a:r>
            <a:r>
              <a:rPr lang="ko-KR" altLang="ko-KR" dirty="0" err="1"/>
              <a:t>world</a:t>
            </a:r>
            <a:r>
              <a:rPr lang="ko-KR" altLang="ko-KR" dirty="0"/>
              <a:t> </a:t>
            </a:r>
            <a:r>
              <a:rPr lang="ko-KR" altLang="ko-KR" dirty="0" err="1"/>
              <a:t>chess</a:t>
            </a:r>
            <a:r>
              <a:rPr lang="ko-KR" altLang="ko-KR" dirty="0"/>
              <a:t> </a:t>
            </a:r>
            <a:r>
              <a:rPr lang="ko-KR" altLang="ko-KR" dirty="0" err="1"/>
              <a:t>champion</a:t>
            </a:r>
            <a:r>
              <a:rPr lang="ko-KR" altLang="ko-KR" dirty="0"/>
              <a:t> </a:t>
            </a:r>
            <a:r>
              <a:rPr lang="ko-KR" altLang="ko-KR" dirty="0" err="1"/>
              <a:t>Garry</a:t>
            </a:r>
            <a:r>
              <a:rPr lang="ko-KR" altLang="ko-KR" dirty="0"/>
              <a:t> </a:t>
            </a:r>
            <a:r>
              <a:rPr lang="ko-KR" altLang="ko-KR" dirty="0" err="1"/>
              <a:t>Kasparov</a:t>
            </a:r>
            <a:r>
              <a:rPr lang="ko-KR" altLang="ko-KR" dirty="0"/>
              <a:t>, </a:t>
            </a:r>
            <a:r>
              <a:rPr lang="ko-KR" altLang="ko-KR" dirty="0" err="1"/>
              <a:t>showcasing</a:t>
            </a:r>
            <a:r>
              <a:rPr lang="ko-KR" altLang="ko-KR" dirty="0"/>
              <a:t> </a:t>
            </a:r>
            <a:r>
              <a:rPr lang="ko-KR" altLang="ko-KR" dirty="0" err="1"/>
              <a:t>the</a:t>
            </a:r>
            <a:r>
              <a:rPr lang="ko-KR" altLang="ko-KR" dirty="0"/>
              <a:t> </a:t>
            </a:r>
            <a:r>
              <a:rPr lang="ko-KR" altLang="ko-KR" dirty="0" err="1"/>
              <a:t>potential</a:t>
            </a:r>
            <a:r>
              <a:rPr lang="ko-KR" altLang="ko-KR" dirty="0"/>
              <a:t> of AI </a:t>
            </a:r>
            <a:r>
              <a:rPr lang="ko-KR" altLang="ko-KR" dirty="0" err="1"/>
              <a:t>in</a:t>
            </a:r>
            <a:r>
              <a:rPr lang="ko-KR" altLang="ko-KR" dirty="0"/>
              <a:t> </a:t>
            </a:r>
            <a:r>
              <a:rPr lang="ko-KR" altLang="ko-KR" dirty="0" err="1"/>
              <a:t>complex</a:t>
            </a:r>
            <a:r>
              <a:rPr lang="ko-KR" altLang="ko-KR" dirty="0"/>
              <a:t> </a:t>
            </a:r>
            <a:r>
              <a:rPr lang="ko-KR" altLang="ko-KR" dirty="0" err="1"/>
              <a:t>strategic</a:t>
            </a:r>
            <a:r>
              <a:rPr lang="ko-KR" altLang="ko-KR" dirty="0"/>
              <a:t> </a:t>
            </a:r>
            <a:r>
              <a:rPr lang="ko-KR" altLang="ko-KR" dirty="0" err="1"/>
              <a:t>games</a:t>
            </a:r>
            <a:r>
              <a:rPr lang="ko-KR" altLang="ko-KR" dirty="0"/>
              <a:t>.</a:t>
            </a:r>
          </a:p>
          <a:p>
            <a:pPr lvl="1" fontAlgn="ctr"/>
            <a:r>
              <a:rPr lang="en-US" altLang="ko-KR" dirty="0"/>
              <a:t> </a:t>
            </a:r>
          </a:p>
          <a:p>
            <a:pPr lvl="1" fontAlgn="ctr"/>
            <a:r>
              <a:rPr lang="ko-KR" altLang="ko-KR" dirty="0"/>
              <a:t>IBM </a:t>
            </a:r>
            <a:r>
              <a:rPr lang="ko-KR" altLang="ko-KR" dirty="0" err="1"/>
              <a:t>Watson</a:t>
            </a:r>
            <a:r>
              <a:rPr lang="ko-KR" altLang="ko-KR" dirty="0"/>
              <a:t> (2011): </a:t>
            </a:r>
            <a:r>
              <a:rPr lang="ko-KR" altLang="ko-KR" dirty="0" err="1"/>
              <a:t>Watson</a:t>
            </a:r>
            <a:r>
              <a:rPr lang="ko-KR" altLang="ko-KR" dirty="0"/>
              <a:t>, </a:t>
            </a:r>
            <a:r>
              <a:rPr lang="ko-KR" altLang="ko-KR" dirty="0" err="1"/>
              <a:t>an</a:t>
            </a:r>
            <a:r>
              <a:rPr lang="ko-KR" altLang="ko-KR" dirty="0"/>
              <a:t> AI </a:t>
            </a:r>
            <a:r>
              <a:rPr lang="ko-KR" altLang="ko-KR" dirty="0" err="1"/>
              <a:t>system</a:t>
            </a:r>
            <a:r>
              <a:rPr lang="ko-KR" altLang="ko-KR" dirty="0"/>
              <a:t> </a:t>
            </a:r>
            <a:r>
              <a:rPr lang="ko-KR" altLang="ko-KR" dirty="0" err="1"/>
              <a:t>developed</a:t>
            </a:r>
            <a:r>
              <a:rPr lang="ko-KR" altLang="ko-KR" dirty="0"/>
              <a:t> </a:t>
            </a:r>
            <a:r>
              <a:rPr lang="ko-KR" altLang="ko-KR" dirty="0" err="1"/>
              <a:t>by</a:t>
            </a:r>
            <a:r>
              <a:rPr lang="ko-KR" altLang="ko-KR" dirty="0"/>
              <a:t> IBM, </a:t>
            </a:r>
            <a:r>
              <a:rPr lang="ko-KR" altLang="ko-KR" dirty="0" err="1"/>
              <a:t>won</a:t>
            </a:r>
            <a:r>
              <a:rPr lang="ko-KR" altLang="ko-KR" dirty="0"/>
              <a:t> </a:t>
            </a:r>
            <a:r>
              <a:rPr lang="ko-KR" altLang="ko-KR" dirty="0" err="1"/>
              <a:t>the</a:t>
            </a:r>
            <a:r>
              <a:rPr lang="ko-KR" altLang="ko-KR" dirty="0"/>
              <a:t> </a:t>
            </a:r>
            <a:r>
              <a:rPr lang="ko-KR" altLang="ko-KR" dirty="0" err="1"/>
              <a:t>game</a:t>
            </a:r>
            <a:r>
              <a:rPr lang="ko-KR" altLang="ko-KR" dirty="0"/>
              <a:t> </a:t>
            </a:r>
            <a:r>
              <a:rPr lang="ko-KR" altLang="ko-KR" dirty="0" err="1"/>
              <a:t>show</a:t>
            </a:r>
            <a:r>
              <a:rPr lang="ko-KR" altLang="ko-KR" dirty="0"/>
              <a:t> </a:t>
            </a:r>
            <a:r>
              <a:rPr lang="ko-KR" altLang="ko-KR" dirty="0" err="1"/>
              <a:t>Jeopardy</a:t>
            </a:r>
            <a:r>
              <a:rPr lang="ko-KR" altLang="ko-KR" dirty="0"/>
              <a:t>! </a:t>
            </a:r>
            <a:r>
              <a:rPr lang="ko-KR" altLang="ko-KR" dirty="0" err="1"/>
              <a:t>by</a:t>
            </a:r>
            <a:r>
              <a:rPr lang="ko-KR" altLang="ko-KR" dirty="0"/>
              <a:t> </a:t>
            </a:r>
            <a:r>
              <a:rPr lang="ko-KR" altLang="ko-KR" dirty="0" err="1"/>
              <a:t>demonstrating</a:t>
            </a:r>
            <a:r>
              <a:rPr lang="ko-KR" altLang="ko-KR" dirty="0"/>
              <a:t> </a:t>
            </a:r>
            <a:r>
              <a:rPr lang="ko-KR" altLang="ko-KR" dirty="0" err="1"/>
              <a:t>natural</a:t>
            </a:r>
            <a:r>
              <a:rPr lang="ko-KR" altLang="ko-KR" dirty="0"/>
              <a:t> </a:t>
            </a:r>
            <a:r>
              <a:rPr lang="ko-KR" altLang="ko-KR" dirty="0" err="1"/>
              <a:t>language</a:t>
            </a:r>
            <a:r>
              <a:rPr lang="ko-KR" altLang="ko-KR" dirty="0"/>
              <a:t> </a:t>
            </a:r>
            <a:r>
              <a:rPr lang="ko-KR" altLang="ko-KR" dirty="0" err="1"/>
              <a:t>processing</a:t>
            </a:r>
            <a:r>
              <a:rPr lang="ko-KR" altLang="ko-KR" dirty="0"/>
              <a:t> and </a:t>
            </a:r>
            <a:r>
              <a:rPr lang="ko-KR" altLang="ko-KR" dirty="0" err="1"/>
              <a:t>knowledge</a:t>
            </a:r>
            <a:r>
              <a:rPr lang="ko-KR" altLang="ko-KR" dirty="0"/>
              <a:t> </a:t>
            </a:r>
            <a:r>
              <a:rPr lang="ko-KR" altLang="ko-KR" dirty="0" err="1"/>
              <a:t>representation</a:t>
            </a:r>
            <a:r>
              <a:rPr lang="ko-KR" altLang="ko-KR" dirty="0"/>
              <a:t> </a:t>
            </a:r>
            <a:r>
              <a:rPr lang="ko-KR" altLang="ko-KR" dirty="0" err="1"/>
              <a:t>capabilities</a:t>
            </a:r>
            <a:r>
              <a:rPr lang="ko-KR" altLang="ko-KR" dirty="0"/>
              <a:t>.</a:t>
            </a:r>
          </a:p>
          <a:p>
            <a:pPr lvl="1" fontAlgn="ctr"/>
            <a:r>
              <a:rPr lang="en-US" altLang="ko-KR" dirty="0"/>
              <a:t> </a:t>
            </a:r>
          </a:p>
          <a:p>
            <a:pPr lvl="1" fontAlgn="ctr"/>
            <a:r>
              <a:rPr lang="ko-KR" altLang="ko-KR" sz="8600" dirty="0" err="1"/>
              <a:t>AlphaGo</a:t>
            </a:r>
            <a:r>
              <a:rPr lang="ko-KR" altLang="ko-KR" sz="8600" dirty="0"/>
              <a:t> </a:t>
            </a:r>
            <a:r>
              <a:rPr lang="ko-KR" altLang="ko-KR" sz="8600" dirty="0" err="1"/>
              <a:t>vs</a:t>
            </a:r>
            <a:r>
              <a:rPr lang="ko-KR" altLang="ko-KR" sz="8600" dirty="0"/>
              <a:t>. Lee </a:t>
            </a:r>
            <a:r>
              <a:rPr lang="ko-KR" altLang="ko-KR" sz="8600" dirty="0" err="1"/>
              <a:t>Sedol</a:t>
            </a:r>
            <a:r>
              <a:rPr lang="ko-KR" altLang="ko-KR" sz="8600" dirty="0"/>
              <a:t> (2016) </a:t>
            </a:r>
            <a:r>
              <a:rPr lang="en-US" altLang="ko-KR" dirty="0"/>
              <a:t>D</a:t>
            </a:r>
            <a:r>
              <a:rPr lang="ko-KR" altLang="ko-KR" dirty="0" err="1"/>
              <a:t>eepMind's</a:t>
            </a:r>
            <a:r>
              <a:rPr lang="ko-KR" altLang="ko-KR" dirty="0"/>
              <a:t> </a:t>
            </a:r>
            <a:r>
              <a:rPr lang="ko-KR" altLang="ko-KR" dirty="0" err="1"/>
              <a:t>AlphaGo</a:t>
            </a:r>
            <a:r>
              <a:rPr lang="ko-KR" altLang="ko-KR" dirty="0"/>
              <a:t> </a:t>
            </a:r>
            <a:r>
              <a:rPr lang="ko-KR" altLang="ko-KR" dirty="0" err="1"/>
              <a:t>defeated</a:t>
            </a:r>
            <a:r>
              <a:rPr lang="ko-KR" altLang="ko-KR" dirty="0"/>
              <a:t> </a:t>
            </a:r>
            <a:r>
              <a:rPr lang="ko-KR" altLang="ko-KR" dirty="0" err="1"/>
              <a:t>world</a:t>
            </a:r>
            <a:r>
              <a:rPr lang="ko-KR" altLang="ko-KR" dirty="0"/>
              <a:t> </a:t>
            </a:r>
            <a:r>
              <a:rPr lang="ko-KR" altLang="ko-KR" dirty="0" err="1"/>
              <a:t>Go</a:t>
            </a:r>
            <a:r>
              <a:rPr lang="ko-KR" altLang="ko-KR" dirty="0"/>
              <a:t> </a:t>
            </a:r>
            <a:r>
              <a:rPr lang="ko-KR" altLang="ko-KR" dirty="0" err="1"/>
              <a:t>champion</a:t>
            </a:r>
            <a:r>
              <a:rPr lang="ko-KR" altLang="ko-KR" dirty="0"/>
              <a:t> Lee </a:t>
            </a:r>
            <a:r>
              <a:rPr lang="ko-KR" altLang="ko-KR" dirty="0" err="1"/>
              <a:t>Sedol</a:t>
            </a:r>
            <a:r>
              <a:rPr lang="ko-KR" altLang="ko-KR" dirty="0"/>
              <a:t>, </a:t>
            </a:r>
            <a:r>
              <a:rPr lang="ko-KR" altLang="ko-KR" dirty="0" err="1"/>
              <a:t>demonstrating</a:t>
            </a:r>
            <a:r>
              <a:rPr lang="ko-KR" altLang="ko-KR" dirty="0"/>
              <a:t> </a:t>
            </a:r>
            <a:r>
              <a:rPr lang="ko-KR" altLang="ko-KR" dirty="0" err="1"/>
              <a:t>AI's</a:t>
            </a:r>
            <a:r>
              <a:rPr lang="ko-KR" altLang="ko-KR" dirty="0"/>
              <a:t> </a:t>
            </a:r>
            <a:r>
              <a:rPr lang="ko-KR" altLang="ko-KR" dirty="0" err="1"/>
              <a:t>ability</a:t>
            </a:r>
            <a:r>
              <a:rPr lang="ko-KR" altLang="ko-KR" dirty="0"/>
              <a:t> </a:t>
            </a:r>
            <a:r>
              <a:rPr lang="ko-KR" altLang="ko-KR" dirty="0" err="1"/>
              <a:t>to</a:t>
            </a:r>
            <a:r>
              <a:rPr lang="ko-KR" altLang="ko-KR" dirty="0"/>
              <a:t> </a:t>
            </a:r>
            <a:r>
              <a:rPr lang="ko-KR" altLang="ko-KR" dirty="0" err="1"/>
              <a:t>master</a:t>
            </a:r>
            <a:r>
              <a:rPr lang="ko-KR" altLang="ko-KR" dirty="0"/>
              <a:t> </a:t>
            </a:r>
            <a:r>
              <a:rPr lang="ko-KR" altLang="ko-KR" dirty="0" err="1"/>
              <a:t>complex</a:t>
            </a:r>
            <a:r>
              <a:rPr lang="ko-KR" altLang="ko-KR" dirty="0"/>
              <a:t> </a:t>
            </a:r>
            <a:r>
              <a:rPr lang="ko-KR" altLang="ko-KR" dirty="0" err="1"/>
              <a:t>board</a:t>
            </a:r>
            <a:r>
              <a:rPr lang="ko-KR" altLang="ko-KR" dirty="0"/>
              <a:t> </a:t>
            </a:r>
            <a:r>
              <a:rPr lang="ko-KR" altLang="ko-KR" dirty="0" err="1"/>
              <a:t>games</a:t>
            </a:r>
            <a:r>
              <a:rPr lang="ko-KR" altLang="ko-KR" dirty="0"/>
              <a:t> </a:t>
            </a:r>
            <a:r>
              <a:rPr lang="ko-KR" altLang="ko-KR" dirty="0" err="1"/>
              <a:t>through</a:t>
            </a:r>
            <a:r>
              <a:rPr lang="ko-KR" altLang="ko-KR" dirty="0"/>
              <a:t> </a:t>
            </a:r>
            <a:r>
              <a:rPr lang="ko-KR" altLang="ko-KR" dirty="0" err="1"/>
              <a:t>reinforcement</a:t>
            </a:r>
            <a:r>
              <a:rPr lang="ko-KR" altLang="ko-KR" dirty="0"/>
              <a:t> </a:t>
            </a:r>
            <a:r>
              <a:rPr lang="ko-KR" altLang="ko-KR" dirty="0" err="1"/>
              <a:t>learning</a:t>
            </a:r>
            <a:r>
              <a:rPr lang="ko-KR" altLang="ko-KR" dirty="0"/>
              <a:t>.</a:t>
            </a:r>
          </a:p>
          <a:p>
            <a:pPr lvl="1" fontAlgn="ctr"/>
            <a:r>
              <a:rPr lang="en-US" altLang="ko-KR" dirty="0"/>
              <a:t> </a:t>
            </a:r>
          </a:p>
          <a:p>
            <a:pPr lvl="1" fontAlgn="ctr"/>
            <a:r>
              <a:rPr lang="ko-KR" altLang="ko-KR" sz="8600" dirty="0" err="1"/>
              <a:t>OpenAI's</a:t>
            </a:r>
            <a:r>
              <a:rPr lang="ko-KR" altLang="ko-KR" sz="8600" dirty="0"/>
              <a:t> GPT-3 (2020</a:t>
            </a:r>
            <a:r>
              <a:rPr lang="en-US" altLang="ko-KR" sz="8600" dirty="0"/>
              <a:t>) </a:t>
            </a:r>
            <a:r>
              <a:rPr lang="ko-KR" altLang="ko-KR" dirty="0"/>
              <a:t> GPT-3, </a:t>
            </a:r>
            <a:r>
              <a:rPr lang="ko-KR" altLang="ko-KR" dirty="0" err="1"/>
              <a:t>developed</a:t>
            </a:r>
            <a:r>
              <a:rPr lang="ko-KR" altLang="ko-KR" dirty="0"/>
              <a:t> </a:t>
            </a:r>
            <a:r>
              <a:rPr lang="ko-KR" altLang="ko-KR" dirty="0" err="1"/>
              <a:t>by</a:t>
            </a:r>
            <a:r>
              <a:rPr lang="ko-KR" altLang="ko-KR" dirty="0"/>
              <a:t> </a:t>
            </a:r>
            <a:r>
              <a:rPr lang="ko-KR" altLang="ko-KR" dirty="0" err="1"/>
              <a:t>OpenAI</a:t>
            </a:r>
            <a:r>
              <a:rPr lang="ko-KR" altLang="ko-KR" dirty="0"/>
              <a:t>, </a:t>
            </a:r>
            <a:r>
              <a:rPr lang="ko-KR" altLang="ko-KR" dirty="0" err="1"/>
              <a:t>is</a:t>
            </a:r>
            <a:r>
              <a:rPr lang="ko-KR" altLang="ko-KR" dirty="0"/>
              <a:t> </a:t>
            </a:r>
            <a:r>
              <a:rPr lang="ko-KR" altLang="ko-KR" dirty="0" err="1"/>
              <a:t>a</a:t>
            </a:r>
            <a:r>
              <a:rPr lang="ko-KR" altLang="ko-KR" dirty="0"/>
              <a:t> </a:t>
            </a:r>
            <a:r>
              <a:rPr lang="ko-KR" altLang="ko-KR" dirty="0" err="1"/>
              <a:t>state</a:t>
            </a:r>
            <a:r>
              <a:rPr lang="ko-KR" altLang="ko-KR" dirty="0"/>
              <a:t>-of-</a:t>
            </a:r>
            <a:r>
              <a:rPr lang="ko-KR" altLang="ko-KR" dirty="0" err="1"/>
              <a:t>the</a:t>
            </a:r>
            <a:r>
              <a:rPr lang="ko-KR" altLang="ko-KR" dirty="0"/>
              <a:t>-</a:t>
            </a:r>
            <a:r>
              <a:rPr lang="ko-KR" altLang="ko-KR" dirty="0" err="1"/>
              <a:t>art</a:t>
            </a:r>
            <a:r>
              <a:rPr lang="ko-KR" altLang="ko-KR" dirty="0"/>
              <a:t> </a:t>
            </a:r>
            <a:r>
              <a:rPr lang="ko-KR" altLang="ko-KR" dirty="0" err="1"/>
              <a:t>language</a:t>
            </a:r>
            <a:r>
              <a:rPr lang="ko-KR" altLang="ko-KR" dirty="0"/>
              <a:t> </a:t>
            </a:r>
            <a:r>
              <a:rPr lang="ko-KR" altLang="ko-KR" dirty="0" err="1"/>
              <a:t>model</a:t>
            </a:r>
            <a:r>
              <a:rPr lang="ko-KR" altLang="ko-KR" dirty="0"/>
              <a:t> </a:t>
            </a:r>
            <a:r>
              <a:rPr lang="ko-KR" altLang="ko-KR" dirty="0" err="1"/>
              <a:t>that</a:t>
            </a:r>
            <a:r>
              <a:rPr lang="ko-KR" altLang="ko-KR" dirty="0"/>
              <a:t> </a:t>
            </a:r>
            <a:r>
              <a:rPr lang="ko-KR" altLang="ko-KR" dirty="0" err="1"/>
              <a:t>showcases</a:t>
            </a:r>
            <a:r>
              <a:rPr lang="ko-KR" altLang="ko-KR" dirty="0"/>
              <a:t> </a:t>
            </a:r>
            <a:r>
              <a:rPr lang="ko-KR" altLang="ko-KR" dirty="0" err="1"/>
              <a:t>the</a:t>
            </a:r>
            <a:r>
              <a:rPr lang="ko-KR" altLang="ko-KR" dirty="0"/>
              <a:t> </a:t>
            </a:r>
            <a:r>
              <a:rPr lang="ko-KR" altLang="ko-KR" dirty="0" err="1"/>
              <a:t>advancements</a:t>
            </a:r>
            <a:r>
              <a:rPr lang="ko-KR" altLang="ko-KR" dirty="0"/>
              <a:t> </a:t>
            </a:r>
            <a:r>
              <a:rPr lang="ko-KR" altLang="ko-KR" dirty="0" err="1"/>
              <a:t>in</a:t>
            </a:r>
            <a:r>
              <a:rPr lang="ko-KR" altLang="ko-KR" dirty="0"/>
              <a:t> </a:t>
            </a:r>
            <a:r>
              <a:rPr lang="ko-KR" altLang="ko-KR" dirty="0" err="1"/>
              <a:t>natural</a:t>
            </a:r>
            <a:r>
              <a:rPr lang="ko-KR" altLang="ko-KR" dirty="0"/>
              <a:t> </a:t>
            </a:r>
            <a:r>
              <a:rPr lang="ko-KR" altLang="ko-KR" dirty="0" err="1"/>
              <a:t>language</a:t>
            </a:r>
            <a:r>
              <a:rPr lang="ko-KR" altLang="ko-KR" dirty="0"/>
              <a:t> </a:t>
            </a:r>
            <a:r>
              <a:rPr lang="ko-KR" altLang="ko-KR" dirty="0" err="1"/>
              <a:t>processing</a:t>
            </a:r>
            <a:r>
              <a:rPr lang="ko-KR" altLang="ko-KR" dirty="0"/>
              <a:t> and </a:t>
            </a:r>
            <a:r>
              <a:rPr lang="ko-KR" altLang="ko-KR" dirty="0" err="1"/>
              <a:t>generation</a:t>
            </a:r>
            <a:r>
              <a:rPr lang="ko-KR" altLang="ko-KR" dirty="0"/>
              <a:t>.</a:t>
            </a:r>
          </a:p>
          <a:p>
            <a:r>
              <a:rPr lang="en-US" altLang="ko-KR" dirty="0"/>
              <a:t> </a:t>
            </a:r>
          </a:p>
          <a:p>
            <a:r>
              <a:rPr lang="ko-KR" altLang="ko-KR" i="1" dirty="0"/>
              <a:t>출처: &lt;</a:t>
            </a:r>
            <a:r>
              <a:rPr lang="ko-KR" altLang="ko-KR" i="1" dirty="0">
                <a:hlinkClick r:id="rId2"/>
              </a:rPr>
              <a:t>https://chat.openai.com/</a:t>
            </a:r>
            <a:r>
              <a:rPr lang="ko-KR" altLang="ko-KR" i="1" dirty="0"/>
              <a:t>&gt; </a:t>
            </a:r>
            <a:endParaRPr lang="ko-KR" altLang="ko-KR" sz="4000" dirty="0"/>
          </a:p>
          <a:p>
            <a:endParaRPr lang="ko-KR" altLang="en-US" dirty="0"/>
          </a:p>
        </p:txBody>
      </p:sp>
    </p:spTree>
    <p:extLst>
      <p:ext uri="{BB962C8B-B14F-4D97-AF65-F5344CB8AC3E}">
        <p14:creationId xmlns:p14="http://schemas.microsoft.com/office/powerpoint/2010/main" val="2748635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194A45-9EC9-4DBE-9EB4-5968280085D2}"/>
              </a:ext>
            </a:extLst>
          </p:cNvPr>
          <p:cNvSpPr>
            <a:spLocks noGrp="1"/>
          </p:cNvSpPr>
          <p:nvPr>
            <p:ph type="title"/>
          </p:nvPr>
        </p:nvSpPr>
        <p:spPr/>
        <p:txBody>
          <a:bodyPr>
            <a:normAutofit/>
          </a:bodyPr>
          <a:lstStyle/>
          <a:p>
            <a:r>
              <a:rPr lang="en-US" altLang="ko-KR" dirty="0"/>
              <a:t>Dartmouth Conference 1956</a:t>
            </a:r>
            <a:endParaRPr lang="ko-KR" altLang="en-US" dirty="0"/>
          </a:p>
        </p:txBody>
      </p:sp>
      <p:sp>
        <p:nvSpPr>
          <p:cNvPr id="3" name="내용 개체 틀 2">
            <a:extLst>
              <a:ext uri="{FF2B5EF4-FFF2-40B4-BE49-F238E27FC236}">
                <a16:creationId xmlns:a16="http://schemas.microsoft.com/office/drawing/2014/main" id="{6B55819A-CC0E-42A8-B9F8-2C7DA61336EB}"/>
              </a:ext>
            </a:extLst>
          </p:cNvPr>
          <p:cNvSpPr>
            <a:spLocks noGrp="1"/>
          </p:cNvSpPr>
          <p:nvPr>
            <p:ph idx="1"/>
          </p:nvPr>
        </p:nvSpPr>
        <p:spPr>
          <a:xfrm>
            <a:off x="726232" y="6594655"/>
            <a:ext cx="10515600" cy="205369"/>
          </a:xfrm>
        </p:spPr>
        <p:txBody>
          <a:bodyPr>
            <a:normAutofit fontScale="77500" lnSpcReduction="20000"/>
          </a:bodyPr>
          <a:lstStyle/>
          <a:p>
            <a:r>
              <a:rPr lang="en-US" altLang="ko-KR" sz="1000" dirty="0"/>
              <a:t>This week in The History of AI at AIWS.net – the Dartmouth Conference began on 18 June 1956. This gathering would run through the entire summer at Dartmouth College in Hanover, New Hampshire.</a:t>
            </a:r>
            <a:endParaRPr lang="ko-KR" altLang="en-US" sz="1000" dirty="0"/>
          </a:p>
        </p:txBody>
      </p:sp>
      <p:pic>
        <p:nvPicPr>
          <p:cNvPr id="2054" name="Picture 6" descr="This week in The History of AI at AIWS.net – the Dartmouth Conference began  on 18 June 1956 | AIWS.net">
            <a:extLst>
              <a:ext uri="{FF2B5EF4-FFF2-40B4-BE49-F238E27FC236}">
                <a16:creationId xmlns:a16="http://schemas.microsoft.com/office/drawing/2014/main" id="{36E80636-AEB6-43B8-9C2F-744DF029B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603" y="1865458"/>
            <a:ext cx="6808447" cy="455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681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F21329-760E-487D-A46C-7311522A563C}"/>
              </a:ext>
            </a:extLst>
          </p:cNvPr>
          <p:cNvSpPr>
            <a:spLocks noGrp="1"/>
          </p:cNvSpPr>
          <p:nvPr>
            <p:ph type="title"/>
          </p:nvPr>
        </p:nvSpPr>
        <p:spPr/>
        <p:txBody>
          <a:bodyPr/>
          <a:lstStyle/>
          <a:p>
            <a:r>
              <a:rPr lang="ko-KR" altLang="ko-KR" dirty="0" err="1"/>
              <a:t>AlphaGo</a:t>
            </a:r>
            <a:r>
              <a:rPr lang="ko-KR" altLang="ko-KR" dirty="0"/>
              <a:t> </a:t>
            </a:r>
            <a:r>
              <a:rPr lang="ko-KR" altLang="ko-KR" dirty="0" err="1"/>
              <a:t>vs</a:t>
            </a:r>
            <a:r>
              <a:rPr lang="ko-KR" altLang="ko-KR" dirty="0"/>
              <a:t>. Lee </a:t>
            </a:r>
            <a:r>
              <a:rPr lang="ko-KR" altLang="ko-KR" dirty="0" err="1"/>
              <a:t>Sedol</a:t>
            </a:r>
            <a:r>
              <a:rPr lang="ko-KR" altLang="ko-KR" dirty="0"/>
              <a:t> (2016)</a:t>
            </a:r>
            <a:endParaRPr lang="ko-KR" altLang="en-US" dirty="0"/>
          </a:p>
        </p:txBody>
      </p:sp>
      <p:pic>
        <p:nvPicPr>
          <p:cNvPr id="3074" name="Picture 2" descr="The Unstoppable Power of Deep Learning – AlphaGo vs. Lee Sedol Case Study">
            <a:extLst>
              <a:ext uri="{FF2B5EF4-FFF2-40B4-BE49-F238E27FC236}">
                <a16:creationId xmlns:a16="http://schemas.microsoft.com/office/drawing/2014/main" id="{50FD94EF-9C5A-49E1-9DAC-04520EC45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401" y="2509935"/>
            <a:ext cx="8938379" cy="301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51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977001-2C0D-46C0-80FA-B66D7627B73E}"/>
              </a:ext>
            </a:extLst>
          </p:cNvPr>
          <p:cNvSpPr>
            <a:spLocks noGrp="1"/>
          </p:cNvSpPr>
          <p:nvPr>
            <p:ph type="title"/>
          </p:nvPr>
        </p:nvSpPr>
        <p:spPr/>
        <p:txBody>
          <a:bodyPr>
            <a:normAutofit fontScale="90000"/>
          </a:bodyPr>
          <a:lstStyle/>
          <a:p>
            <a:pPr algn="ctr"/>
            <a:r>
              <a:rPr lang="en-US" altLang="ko-KR" sz="2200" b="1" dirty="0"/>
              <a:t>NVIDIA</a:t>
            </a:r>
            <a:r>
              <a:rPr lang="ko-KR" altLang="en-US" sz="2200" b="1" dirty="0"/>
              <a:t>의 과학시간 </a:t>
            </a:r>
            <a:r>
              <a:rPr lang="en-US" altLang="ko-KR" sz="2200" b="1" dirty="0"/>
              <a:t>- GPU</a:t>
            </a:r>
            <a:r>
              <a:rPr lang="ko-KR" altLang="en-US" sz="2200" b="1" dirty="0"/>
              <a:t>와 </a:t>
            </a:r>
            <a:r>
              <a:rPr lang="en-US" altLang="ko-KR" sz="2200" b="1" dirty="0"/>
              <a:t>CPU</a:t>
            </a:r>
            <a:r>
              <a:rPr lang="ko-KR" altLang="en-US" sz="2200" b="1" dirty="0"/>
              <a:t>의 차이</a:t>
            </a:r>
            <a:br>
              <a:rPr lang="en-US" altLang="ko-KR" sz="2200" b="1" dirty="0"/>
            </a:br>
            <a:r>
              <a:rPr lang="en-US" altLang="ko-KR" sz="2200" dirty="0"/>
              <a:t>Https://www.youtube.com/watch?v=1BAZf3PsjWA</a:t>
            </a:r>
            <a:br>
              <a:rPr lang="ko-KR" altLang="en-US" sz="2200" dirty="0"/>
            </a:br>
            <a:br>
              <a:rPr lang="ko-KR" altLang="en-US" b="1" dirty="0"/>
            </a:br>
            <a:endParaRPr lang="ko-KR" altLang="en-US" dirty="0"/>
          </a:p>
        </p:txBody>
      </p:sp>
      <p:sp>
        <p:nvSpPr>
          <p:cNvPr id="5" name="직사각형 4">
            <a:extLst>
              <a:ext uri="{FF2B5EF4-FFF2-40B4-BE49-F238E27FC236}">
                <a16:creationId xmlns:a16="http://schemas.microsoft.com/office/drawing/2014/main" id="{C6782B65-F149-436B-BCB2-D17746E51E50}"/>
              </a:ext>
            </a:extLst>
          </p:cNvPr>
          <p:cNvSpPr/>
          <p:nvPr/>
        </p:nvSpPr>
        <p:spPr>
          <a:xfrm>
            <a:off x="9428470" y="1100189"/>
            <a:ext cx="2307042" cy="646331"/>
          </a:xfrm>
          <a:prstGeom prst="rect">
            <a:avLst/>
          </a:prstGeom>
        </p:spPr>
        <p:txBody>
          <a:bodyPr wrap="none">
            <a:spAutoFit/>
          </a:bodyPr>
          <a:lstStyle/>
          <a:p>
            <a:r>
              <a:rPr lang="ko-KR" altLang="en-US" dirty="0">
                <a:solidFill>
                  <a:srgbClr val="080E14"/>
                </a:solidFill>
                <a:latin typeface="Nanum Gothic"/>
              </a:rPr>
              <a:t> </a:t>
            </a:r>
            <a:r>
              <a:rPr lang="en-US" altLang="ko-KR" dirty="0">
                <a:solidFill>
                  <a:srgbClr val="080E14"/>
                </a:solidFill>
                <a:latin typeface="Nanum Gothic"/>
              </a:rPr>
              <a:t>chat GPT </a:t>
            </a:r>
            <a:r>
              <a:rPr lang="ko-KR" altLang="en-US" dirty="0">
                <a:solidFill>
                  <a:srgbClr val="080E14"/>
                </a:solidFill>
                <a:latin typeface="Nanum Gothic"/>
              </a:rPr>
              <a:t>월간 활성 </a:t>
            </a:r>
            <a:endParaRPr lang="en-US" altLang="ko-KR" dirty="0">
              <a:solidFill>
                <a:srgbClr val="080E14"/>
              </a:solidFill>
              <a:latin typeface="Nanum Gothic"/>
            </a:endParaRPr>
          </a:p>
          <a:p>
            <a:r>
              <a:rPr lang="ko-KR" altLang="en-US" dirty="0">
                <a:solidFill>
                  <a:srgbClr val="080E14"/>
                </a:solidFill>
                <a:latin typeface="Nanum Gothic"/>
              </a:rPr>
              <a:t>사용자 수</a:t>
            </a:r>
            <a:r>
              <a:rPr lang="en-US" altLang="ko-KR" dirty="0">
                <a:solidFill>
                  <a:srgbClr val="080E14"/>
                </a:solidFill>
                <a:latin typeface="Nanum Gothic"/>
              </a:rPr>
              <a:t> 1</a:t>
            </a:r>
            <a:r>
              <a:rPr lang="ko-KR" altLang="en-US" dirty="0" err="1">
                <a:solidFill>
                  <a:srgbClr val="080E14"/>
                </a:solidFill>
                <a:latin typeface="Nanum Gothic"/>
              </a:rPr>
              <a:t>억명</a:t>
            </a:r>
            <a:r>
              <a:rPr lang="ko-KR" altLang="en-US" dirty="0">
                <a:solidFill>
                  <a:srgbClr val="080E14"/>
                </a:solidFill>
                <a:latin typeface="Nanum Gothic"/>
              </a:rPr>
              <a:t> 돌파</a:t>
            </a:r>
            <a:endParaRPr lang="ko-KR" altLang="en-US" dirty="0"/>
          </a:p>
        </p:txBody>
      </p:sp>
      <p:pic>
        <p:nvPicPr>
          <p:cNvPr id="7" name="그림 6">
            <a:extLst>
              <a:ext uri="{FF2B5EF4-FFF2-40B4-BE49-F238E27FC236}">
                <a16:creationId xmlns:a16="http://schemas.microsoft.com/office/drawing/2014/main" id="{E357E8CE-E643-4E15-92E6-48AB78266F1C}"/>
              </a:ext>
            </a:extLst>
          </p:cNvPr>
          <p:cNvPicPr>
            <a:picLocks noChangeAspect="1"/>
          </p:cNvPicPr>
          <p:nvPr/>
        </p:nvPicPr>
        <p:blipFill>
          <a:blip r:embed="rId2"/>
          <a:stretch>
            <a:fillRect/>
          </a:stretch>
        </p:blipFill>
        <p:spPr>
          <a:xfrm>
            <a:off x="228906" y="1737754"/>
            <a:ext cx="11332666" cy="4368458"/>
          </a:xfrm>
          <a:prstGeom prst="rect">
            <a:avLst/>
          </a:prstGeom>
        </p:spPr>
      </p:pic>
      <p:sp>
        <p:nvSpPr>
          <p:cNvPr id="6" name="화살표: 아래쪽 5">
            <a:extLst>
              <a:ext uri="{FF2B5EF4-FFF2-40B4-BE49-F238E27FC236}">
                <a16:creationId xmlns:a16="http://schemas.microsoft.com/office/drawing/2014/main" id="{D46B626F-FE7D-45B9-925E-E15DD5A06220}"/>
              </a:ext>
            </a:extLst>
          </p:cNvPr>
          <p:cNvSpPr/>
          <p:nvPr/>
        </p:nvSpPr>
        <p:spPr>
          <a:xfrm>
            <a:off x="10581991" y="1746520"/>
            <a:ext cx="136343"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33985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Key Components of AI_11zon.webp">
            <a:extLst>
              <a:ext uri="{FF2B5EF4-FFF2-40B4-BE49-F238E27FC236}">
                <a16:creationId xmlns:a16="http://schemas.microsoft.com/office/drawing/2014/main" id="{412F265D-654F-4672-B56A-D70E8C55B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0"/>
            <a:ext cx="66294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662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descr="Simplifying the Difference: Machine Learning vs Deep Learning - Singapore  Computer Society">
            <a:extLst>
              <a:ext uri="{FF2B5EF4-FFF2-40B4-BE49-F238E27FC236}">
                <a16:creationId xmlns:a16="http://schemas.microsoft.com/office/drawing/2014/main" id="{0A8916D0-1345-42D9-B181-3F61F0C797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9008" y="139700"/>
            <a:ext cx="8281392" cy="6625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520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descr="Three Stages of AI_11zon.webp">
            <a:extLst>
              <a:ext uri="{FF2B5EF4-FFF2-40B4-BE49-F238E27FC236}">
                <a16:creationId xmlns:a16="http://schemas.microsoft.com/office/drawing/2014/main" id="{E57F9CC6-5C9B-43A6-8ED1-E2146A541E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8200" y="13494"/>
            <a:ext cx="6718300" cy="671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46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t>Transformer</a:t>
            </a:r>
            <a:endParaRPr lang="en-US" altLang="ko-KR" b="1" i="1" dirty="0"/>
          </a:p>
          <a:p>
            <a:endParaRPr lang="en-US" altLang="ko-KR"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sz="2800" dirty="0" err="1">
                <a:highlight>
                  <a:srgbClr val="C0C0C0"/>
                </a:highlight>
              </a:rPr>
              <a:t>artificial</a:t>
            </a:r>
            <a:r>
              <a:rPr lang="ko-KR" altLang="ko-KR" sz="2800" dirty="0">
                <a:highlight>
                  <a:srgbClr val="C0C0C0"/>
                </a:highlight>
              </a:rPr>
              <a:t> </a:t>
            </a:r>
            <a:r>
              <a:rPr lang="ko-KR" altLang="ko-KR" sz="2800" dirty="0" err="1">
                <a:highlight>
                  <a:srgbClr val="C0C0C0"/>
                </a:highlight>
              </a:rPr>
              <a:t>intelligence</a:t>
            </a:r>
            <a:r>
              <a:rPr lang="ko-KR" altLang="ko-KR" sz="2800" dirty="0">
                <a:highlight>
                  <a:srgbClr val="C0C0C0"/>
                </a:highlight>
              </a:rPr>
              <a:t> </a:t>
            </a:r>
            <a:r>
              <a:rPr lang="ko-KR" altLang="ko-KR" dirty="0"/>
              <a:t>(AI) </a:t>
            </a:r>
            <a:r>
              <a:rPr lang="ko-KR" altLang="ko-KR" sz="2800" dirty="0" err="1">
                <a:highlight>
                  <a:srgbClr val="C0C0C0"/>
                </a:highlight>
              </a:rPr>
              <a:t>content</a:t>
            </a:r>
            <a:r>
              <a:rPr lang="ko-KR" altLang="ko-KR" sz="2800" dirty="0">
                <a:highlight>
                  <a:srgbClr val="C0C0C0"/>
                </a:highlight>
              </a:rPr>
              <a:t> </a:t>
            </a:r>
            <a:r>
              <a:rPr lang="ko-KR" altLang="ko-KR" sz="2800" dirty="0" err="1">
                <a:highlight>
                  <a:srgbClr val="C0C0C0"/>
                </a:highlight>
              </a:rPr>
              <a:t>generator</a:t>
            </a:r>
            <a:r>
              <a:rPr lang="ko-KR" altLang="ko-KR" sz="2800" dirty="0">
                <a:highlight>
                  <a:srgbClr val="C0C0C0"/>
                </a:highlight>
              </a:rPr>
              <a:t> </a:t>
            </a:r>
            <a:endParaRPr lang="en-US" altLang="ko-KR" dirty="0">
              <a:highlight>
                <a:srgbClr val="C0C0C0"/>
              </a:highlight>
            </a:endParaRPr>
          </a:p>
          <a:p>
            <a:pPr marL="457200" lvl="1" indent="0">
              <a:buNone/>
            </a:pPr>
            <a:endParaRPr lang="ko-KR" altLang="ko-KR" dirty="0">
              <a:highlight>
                <a:srgbClr val="C0C0C0"/>
              </a:highlight>
            </a:endParaRPr>
          </a:p>
          <a:p>
            <a:pPr marL="457200" lvl="1" indent="0">
              <a:buNone/>
            </a:pPr>
            <a:r>
              <a:rPr lang="ko-KR" altLang="ko-KR" dirty="0" err="1"/>
              <a:t>that</a:t>
            </a:r>
            <a:r>
              <a:rPr lang="ko-KR" altLang="ko-KR" dirty="0"/>
              <a:t> </a:t>
            </a:r>
            <a:r>
              <a:rPr lang="ko-KR" altLang="ko-KR" sz="2800" dirty="0" err="1">
                <a:highlight>
                  <a:srgbClr val="C0C0C0"/>
                </a:highlight>
              </a:rPr>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sz="2800" dirty="0" err="1">
                <a:highlight>
                  <a:srgbClr val="C0C0C0"/>
                </a:highlight>
              </a:rPr>
              <a:t>based</a:t>
            </a:r>
            <a:r>
              <a:rPr lang="ko-KR" altLang="ko-KR" sz="2800" dirty="0">
                <a:highlight>
                  <a:srgbClr val="C0C0C0"/>
                </a:highlight>
              </a:rPr>
              <a:t> </a:t>
            </a:r>
            <a:r>
              <a:rPr lang="ko-KR" altLang="ko-KR" sz="2800" dirty="0" err="1">
                <a:highlight>
                  <a:srgbClr val="C0C0C0"/>
                </a:highlight>
              </a:rPr>
              <a:t>on</a:t>
            </a:r>
            <a:r>
              <a:rPr lang="ko-KR" altLang="ko-KR" sz="2800" dirty="0">
                <a:highlight>
                  <a:srgbClr val="C0C0C0"/>
                </a:highlight>
              </a:rPr>
              <a:t> </a:t>
            </a:r>
            <a:r>
              <a:rPr lang="ko-KR" altLang="ko-KR" sz="2800" dirty="0" err="1">
                <a:highlight>
                  <a:srgbClr val="C0C0C0"/>
                </a:highlight>
              </a:rPr>
              <a:t>user</a:t>
            </a:r>
            <a:r>
              <a:rPr lang="ko-KR" altLang="ko-KR" sz="2800" dirty="0">
                <a:highlight>
                  <a:srgbClr val="C0C0C0"/>
                </a:highlight>
              </a:rPr>
              <a:t> </a:t>
            </a:r>
            <a:r>
              <a:rPr lang="ko-KR" altLang="ko-KR" sz="2800" dirty="0" err="1">
                <a:highlight>
                  <a:srgbClr val="C0C0C0"/>
                </a:highlight>
              </a:rPr>
              <a:t>input</a:t>
            </a:r>
            <a:r>
              <a:rPr lang="ko-KR" altLang="ko-KR" sz="2800" dirty="0">
                <a:highlight>
                  <a:srgbClr val="C0C0C0"/>
                </a:highlight>
              </a:rPr>
              <a:t>.</a:t>
            </a:r>
            <a:r>
              <a:rPr lang="en-US" altLang="ko-KR" sz="2800" dirty="0">
                <a:highlight>
                  <a:srgbClr val="C0C0C0"/>
                </a:highlight>
              </a:rPr>
              <a:t> </a:t>
            </a:r>
          </a:p>
          <a:p>
            <a:endParaRPr lang="ko-KR" altLang="en-US" dirty="0"/>
          </a:p>
        </p:txBody>
      </p:sp>
    </p:spTree>
    <p:extLst>
      <p:ext uri="{BB962C8B-B14F-4D97-AF65-F5344CB8AC3E}">
        <p14:creationId xmlns:p14="http://schemas.microsoft.com/office/powerpoint/2010/main" val="3958483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pelling Myths: Deep Learning vs. Machine Learning">
            <a:extLst>
              <a:ext uri="{FF2B5EF4-FFF2-40B4-BE49-F238E27FC236}">
                <a16:creationId xmlns:a16="http://schemas.microsoft.com/office/drawing/2014/main" id="{E7650AF9-6EBB-4661-891D-DF32EDE03E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06784"/>
            <a:ext cx="12111832" cy="605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363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617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583335-4B5A-428E-90FC-174D2BEED0B5}"/>
              </a:ext>
            </a:extLst>
          </p:cNvPr>
          <p:cNvSpPr>
            <a:spLocks noGrp="1"/>
          </p:cNvSpPr>
          <p:nvPr>
            <p:ph type="title"/>
          </p:nvPr>
        </p:nvSpPr>
        <p:spPr/>
        <p:txBody>
          <a:bodyPr>
            <a:normAutofit fontScale="90000"/>
          </a:bodyPr>
          <a:lstStyle/>
          <a:p>
            <a:pPr algn="ctr"/>
            <a:r>
              <a:rPr lang="en-US" altLang="ko-KR" dirty="0"/>
              <a:t>Leonhard Euler</a:t>
            </a:r>
            <a:br>
              <a:rPr lang="en-US" altLang="ko-KR" dirty="0"/>
            </a:br>
            <a:r>
              <a:rPr lang="en-US" altLang="ko-KR" sz="3200" i="1" dirty="0"/>
              <a:t> </a:t>
            </a:r>
            <a:r>
              <a:rPr lang="en-US" altLang="ko-KR" sz="3200" i="1" dirty="0" err="1"/>
              <a:t>Introductio</a:t>
            </a:r>
            <a:r>
              <a:rPr lang="en-US" altLang="ko-KR" sz="3200" i="1" dirty="0"/>
              <a:t> in </a:t>
            </a:r>
            <a:r>
              <a:rPr lang="en-US" altLang="ko-KR" sz="3200" i="1" dirty="0" err="1"/>
              <a:t>Analysin</a:t>
            </a:r>
            <a:r>
              <a:rPr lang="en-US" altLang="ko-KR" sz="3200" i="1" dirty="0"/>
              <a:t> </a:t>
            </a:r>
            <a:r>
              <a:rPr lang="en-US" altLang="ko-KR" sz="3200" i="1" dirty="0" err="1"/>
              <a:t>Infinitorum</a:t>
            </a:r>
            <a:r>
              <a:rPr lang="en-US" altLang="ko-KR" sz="3200" i="1" dirty="0"/>
              <a:t>. 1748</a:t>
            </a:r>
            <a:br>
              <a:rPr lang="en-US" altLang="ko-KR" sz="3200" dirty="0"/>
            </a:br>
            <a:endParaRPr lang="ko-KR" altLang="en-US" sz="3200" dirty="0"/>
          </a:p>
        </p:txBody>
      </p:sp>
      <p:pic>
        <p:nvPicPr>
          <p:cNvPr id="4" name="내용 개체 틀 3">
            <a:extLst>
              <a:ext uri="{FF2B5EF4-FFF2-40B4-BE49-F238E27FC236}">
                <a16:creationId xmlns:a16="http://schemas.microsoft.com/office/drawing/2014/main" id="{870CCDD9-40F3-4B0B-8ECC-6D048EB9FCB8}"/>
              </a:ext>
            </a:extLst>
          </p:cNvPr>
          <p:cNvPicPr>
            <a:picLocks noGrp="1" noChangeAspect="1"/>
          </p:cNvPicPr>
          <p:nvPr>
            <p:ph idx="1"/>
          </p:nvPr>
        </p:nvPicPr>
        <p:blipFill>
          <a:blip r:embed="rId2"/>
          <a:stretch>
            <a:fillRect/>
          </a:stretch>
        </p:blipFill>
        <p:spPr>
          <a:xfrm>
            <a:off x="78144" y="2142461"/>
            <a:ext cx="6362700" cy="3400425"/>
          </a:xfrm>
          <a:prstGeom prst="rect">
            <a:avLst/>
          </a:prstGeom>
        </p:spPr>
      </p:pic>
      <p:pic>
        <p:nvPicPr>
          <p:cNvPr id="6148" name="Picture 4">
            <a:extLst>
              <a:ext uri="{FF2B5EF4-FFF2-40B4-BE49-F238E27FC236}">
                <a16:creationId xmlns:a16="http://schemas.microsoft.com/office/drawing/2014/main" id="{AD20EB6F-87D4-4AE8-B628-8157E99C3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101" y="1690688"/>
            <a:ext cx="3537857" cy="4574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171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714813-7B97-4E9D-9E9D-0BB5068BA3C6}"/>
              </a:ext>
            </a:extLst>
          </p:cNvPr>
          <p:cNvSpPr>
            <a:spLocks noGrp="1"/>
          </p:cNvSpPr>
          <p:nvPr>
            <p:ph type="title"/>
          </p:nvPr>
        </p:nvSpPr>
        <p:spPr/>
        <p:txBody>
          <a:bodyPr/>
          <a:lstStyle/>
          <a:p>
            <a:r>
              <a:rPr lang="en-US" altLang="ko-KR" dirty="0"/>
              <a:t>function</a:t>
            </a:r>
            <a:endParaRPr lang="ko-KR" altLang="en-US" dirty="0"/>
          </a:p>
        </p:txBody>
      </p:sp>
      <p:pic>
        <p:nvPicPr>
          <p:cNvPr id="2050" name="Picture 2" descr="What is a Function 1">
            <a:extLst>
              <a:ext uri="{FF2B5EF4-FFF2-40B4-BE49-F238E27FC236}">
                <a16:creationId xmlns:a16="http://schemas.microsoft.com/office/drawing/2014/main" id="{16B8EB8D-DFD4-4BC0-95A6-6597DB5AF0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2547" y="1627464"/>
            <a:ext cx="8988373" cy="486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693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603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913617A-6A80-409A-A9D3-5A38693C3C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4097" y="810491"/>
            <a:ext cx="9799013" cy="5511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894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0A41FFA-36D0-41D3-8D99-ED3B4B5B89EC}"/>
              </a:ext>
            </a:extLst>
          </p:cNvPr>
          <p:cNvSpPr>
            <a:spLocks noGrp="1"/>
          </p:cNvSpPr>
          <p:nvPr>
            <p:ph type="title"/>
          </p:nvPr>
        </p:nvSpPr>
        <p:spPr>
          <a:xfrm>
            <a:off x="838200" y="565150"/>
            <a:ext cx="10515600" cy="1325563"/>
          </a:xfrm>
        </p:spPr>
        <p:txBody>
          <a:bodyPr>
            <a:normAutofit fontScale="90000"/>
          </a:bodyPr>
          <a:lstStyle/>
          <a:p>
            <a:pPr algn="ctr"/>
            <a:r>
              <a:rPr lang="en-US" altLang="ko-KR" sz="3100" b="1" dirty="0"/>
              <a:t>Google shares lose $100 billion </a:t>
            </a:r>
            <a:br>
              <a:rPr lang="en-US" altLang="ko-KR" sz="3100" b="1" dirty="0"/>
            </a:br>
            <a:r>
              <a:rPr lang="en-US" altLang="ko-KR" sz="3100" b="1" dirty="0"/>
              <a:t>after company’s AI chatbot makes an error during demo</a:t>
            </a:r>
            <a:br>
              <a:rPr lang="en-US" altLang="ko-KR" sz="3100" b="1" dirty="0"/>
            </a:br>
            <a:r>
              <a:rPr lang="en-US" altLang="ko-KR" sz="3100" b="1" dirty="0"/>
              <a:t>2023.02</a:t>
            </a:r>
            <a:br>
              <a:rPr lang="en-US" altLang="ko-KR" b="1" dirty="0"/>
            </a:br>
            <a:endParaRPr lang="ko-KR" altLang="en-US" dirty="0"/>
          </a:p>
        </p:txBody>
      </p:sp>
      <p:pic>
        <p:nvPicPr>
          <p:cNvPr id="1028" name="Picture 4" descr="이미지">
            <a:extLst>
              <a:ext uri="{FF2B5EF4-FFF2-40B4-BE49-F238E27FC236}">
                <a16:creationId xmlns:a16="http://schemas.microsoft.com/office/drawing/2014/main" id="{B6184D23-A786-46AC-8306-BC24366CB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076" y="1670941"/>
            <a:ext cx="8194296" cy="499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265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uture Internet | Free Full-Text | Predicting Dog Emotions Based on Posture  Analysis Using DeepLabCut">
            <a:extLst>
              <a:ext uri="{FF2B5EF4-FFF2-40B4-BE49-F238E27FC236}">
                <a16:creationId xmlns:a16="http://schemas.microsoft.com/office/drawing/2014/main" id="{8E62A480-36E6-4063-922A-82A61180D5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5446" y="108374"/>
            <a:ext cx="7684714" cy="6006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599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n analysis on computer vision problems | by Shravan Murali | Shravan's  Blog | Medium">
            <a:extLst>
              <a:ext uri="{FF2B5EF4-FFF2-40B4-BE49-F238E27FC236}">
                <a16:creationId xmlns:a16="http://schemas.microsoft.com/office/drawing/2014/main" id="{0CB1F4C2-2CD5-4C17-BC44-BABD1D1653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0292" y="444427"/>
            <a:ext cx="8549969" cy="596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8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pelling Myths: Deep Learning vs. Machine Learning">
            <a:extLst>
              <a:ext uri="{FF2B5EF4-FFF2-40B4-BE49-F238E27FC236}">
                <a16:creationId xmlns:a16="http://schemas.microsoft.com/office/drawing/2014/main" id="{E7650AF9-6EBB-4661-891D-DF32EDE03E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06784"/>
            <a:ext cx="12111832" cy="605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329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7A97A-9677-4628-B5DA-A9F8E8C16FEE}"/>
              </a:ext>
            </a:extLst>
          </p:cNvPr>
          <p:cNvSpPr>
            <a:spLocks noGrp="1"/>
          </p:cNvSpPr>
          <p:nvPr>
            <p:ph type="title"/>
          </p:nvPr>
        </p:nvSpPr>
        <p:spPr/>
        <p:txBody>
          <a:bodyPr>
            <a:normAutofit fontScale="90000"/>
          </a:bodyPr>
          <a:lstStyle/>
          <a:p>
            <a:pPr algn="ctr"/>
            <a:r>
              <a:rPr lang="en-US" altLang="ko-KR" sz="2200" dirty="0"/>
              <a:t>Error rate in the ImageNet Large Scale Visual Recognition Challenge. Data for AI performance from </a:t>
            </a:r>
            <a:r>
              <a:rPr lang="en-US" altLang="ko-KR" sz="2200" dirty="0" err="1"/>
              <a:t>Shoham</a:t>
            </a:r>
            <a:r>
              <a:rPr lang="en-US" altLang="ko-KR" sz="2200" dirty="0"/>
              <a:t> et al. (2018, p. 90), for human performance from </a:t>
            </a:r>
            <a:r>
              <a:rPr lang="en-US" altLang="ko-KR" sz="2200" dirty="0" err="1"/>
              <a:t>Russakovsky</a:t>
            </a:r>
            <a:r>
              <a:rPr lang="en-US" altLang="ko-KR" sz="2200" dirty="0"/>
              <a:t> et al. (2015, pp. 241&amp;242).</a:t>
            </a:r>
            <a:br>
              <a:rPr lang="en-US" altLang="ko-KR" dirty="0"/>
            </a:br>
            <a:endParaRPr lang="ko-KR" altLang="en-US" dirty="0"/>
          </a:p>
        </p:txBody>
      </p:sp>
      <p:pic>
        <p:nvPicPr>
          <p:cNvPr id="7" name="내용 개체 틀 6">
            <a:extLst>
              <a:ext uri="{FF2B5EF4-FFF2-40B4-BE49-F238E27FC236}">
                <a16:creationId xmlns:a16="http://schemas.microsoft.com/office/drawing/2014/main" id="{B5156492-3148-4F0E-9ED8-775A6E978A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299207" y="1933969"/>
            <a:ext cx="10054593" cy="3678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398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FDD06B-ED4C-4874-9CEC-6266E17A59B3}"/>
              </a:ext>
            </a:extLst>
          </p:cNvPr>
          <p:cNvSpPr>
            <a:spLocks noGrp="1"/>
          </p:cNvSpPr>
          <p:nvPr>
            <p:ph type="title"/>
          </p:nvPr>
        </p:nvSpPr>
        <p:spPr/>
        <p:txBody>
          <a:bodyPr>
            <a:noAutofit/>
          </a:bodyPr>
          <a:lstStyle/>
          <a:p>
            <a:pPr algn="ctr"/>
            <a:r>
              <a:rPr lang="en-US" altLang="ko-KR" sz="2800" dirty="0"/>
              <a:t>The ML explosion in materials science. </a:t>
            </a:r>
            <a:br>
              <a:rPr lang="en-US" altLang="ko-KR" sz="2800" dirty="0"/>
            </a:br>
            <a:r>
              <a:rPr lang="en-US" altLang="ko-KR" sz="2800" dirty="0"/>
              <a:t>The number of papers containing the terms machine learning</a:t>
            </a:r>
            <a:endParaRPr lang="ko-KR" altLang="en-US" sz="2800" dirty="0"/>
          </a:p>
        </p:txBody>
      </p:sp>
      <p:sp>
        <p:nvSpPr>
          <p:cNvPr id="6" name="AutoShape 6" descr="Figure 4. ">
            <a:extLst>
              <a:ext uri="{FF2B5EF4-FFF2-40B4-BE49-F238E27FC236}">
                <a16:creationId xmlns:a16="http://schemas.microsoft.com/office/drawing/2014/main" id="{C6A2BF5C-1B6D-4045-8A20-3D5E7F8E8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0" name="내용 개체 틀 9">
            <a:extLst>
              <a:ext uri="{FF2B5EF4-FFF2-40B4-BE49-F238E27FC236}">
                <a16:creationId xmlns:a16="http://schemas.microsoft.com/office/drawing/2014/main" id="{87A21B1E-763A-4547-98AF-4B652EC8A60A}"/>
              </a:ext>
            </a:extLst>
          </p:cNvPr>
          <p:cNvPicPr>
            <a:picLocks noGrp="1" noChangeAspect="1"/>
          </p:cNvPicPr>
          <p:nvPr>
            <p:ph idx="1"/>
          </p:nvPr>
        </p:nvPicPr>
        <p:blipFill>
          <a:blip r:embed="rId2"/>
          <a:stretch>
            <a:fillRect/>
          </a:stretch>
        </p:blipFill>
        <p:spPr>
          <a:xfrm>
            <a:off x="2413015" y="1611475"/>
            <a:ext cx="7502771" cy="4688454"/>
          </a:xfrm>
          <a:prstGeom prst="rect">
            <a:avLst/>
          </a:prstGeom>
        </p:spPr>
      </p:pic>
      <p:sp>
        <p:nvSpPr>
          <p:cNvPr id="11" name="직사각형 10">
            <a:extLst>
              <a:ext uri="{FF2B5EF4-FFF2-40B4-BE49-F238E27FC236}">
                <a16:creationId xmlns:a16="http://schemas.microsoft.com/office/drawing/2014/main" id="{9879F7F6-A68E-481F-B034-EFF5A36B1827}"/>
              </a:ext>
            </a:extLst>
          </p:cNvPr>
          <p:cNvSpPr/>
          <p:nvPr/>
        </p:nvSpPr>
        <p:spPr>
          <a:xfrm>
            <a:off x="113141" y="6620903"/>
            <a:ext cx="12102518" cy="184666"/>
          </a:xfrm>
          <a:prstGeom prst="rect">
            <a:avLst/>
          </a:prstGeom>
        </p:spPr>
        <p:txBody>
          <a:bodyPr wrap="square">
            <a:spAutoFit/>
          </a:bodyPr>
          <a:lstStyle/>
          <a:p>
            <a:r>
              <a:rPr lang="en-US" altLang="ko-KR" sz="600" b="1" dirty="0">
                <a:solidFill>
                  <a:srgbClr val="333132"/>
                </a:solidFill>
                <a:latin typeface="Proxima Nova Subset"/>
              </a:rPr>
              <a:t>Machine learning and big scientific data </a:t>
            </a:r>
            <a:r>
              <a:rPr lang="en-US" altLang="ko-KR" sz="600" dirty="0">
                <a:solidFill>
                  <a:srgbClr val="000000"/>
                </a:solidFill>
                <a:latin typeface="Proxima Nova Subset"/>
                <a:hlinkClick r:id="rId3" tooltip="Tony Hey"/>
              </a:rPr>
              <a:t>Tony Hey</a:t>
            </a:r>
            <a:r>
              <a:rPr lang="en-US" altLang="ko-KR" sz="600" dirty="0">
                <a:solidFill>
                  <a:srgbClr val="000000"/>
                </a:solidFill>
                <a:latin typeface="Proxima Nova Subset"/>
              </a:rPr>
              <a:t> </a:t>
            </a:r>
            <a:r>
              <a:rPr lang="en-US" altLang="ko-KR" sz="600" dirty="0">
                <a:solidFill>
                  <a:srgbClr val="333132"/>
                </a:solidFill>
                <a:latin typeface="Proxima Nova Subset"/>
              </a:rPr>
              <a:t>, </a:t>
            </a:r>
            <a:r>
              <a:rPr lang="en-US" altLang="ko-KR" sz="600" dirty="0">
                <a:solidFill>
                  <a:srgbClr val="000000"/>
                </a:solidFill>
                <a:latin typeface="Proxima Nova Subset"/>
                <a:hlinkClick r:id="rId3" tooltip="Keith Butler"/>
              </a:rPr>
              <a:t>Keith Butler</a:t>
            </a:r>
            <a:r>
              <a:rPr lang="en-US" altLang="ko-KR" sz="600" dirty="0">
                <a:solidFill>
                  <a:srgbClr val="000000"/>
                </a:solidFill>
                <a:latin typeface="Proxima Nova Subset"/>
              </a:rPr>
              <a:t> </a:t>
            </a:r>
            <a:r>
              <a:rPr lang="en-US" altLang="ko-KR" sz="600" dirty="0">
                <a:solidFill>
                  <a:srgbClr val="333132"/>
                </a:solidFill>
                <a:latin typeface="Proxima Nova Subset"/>
              </a:rPr>
              <a:t>, </a:t>
            </a:r>
            <a:r>
              <a:rPr lang="en-US" altLang="ko-KR" sz="600" dirty="0">
                <a:solidFill>
                  <a:srgbClr val="000000"/>
                </a:solidFill>
                <a:latin typeface="Proxima Nova Subset"/>
                <a:hlinkClick r:id="rId3" tooltip="Sam Jackson"/>
              </a:rPr>
              <a:t>Sam Jackson</a:t>
            </a:r>
            <a:r>
              <a:rPr lang="en-US" altLang="ko-KR" sz="600" dirty="0">
                <a:solidFill>
                  <a:srgbClr val="000000"/>
                </a:solidFill>
                <a:latin typeface="Proxima Nova Subset"/>
              </a:rPr>
              <a:t> </a:t>
            </a:r>
            <a:r>
              <a:rPr lang="en-US" altLang="ko-KR" sz="600" dirty="0">
                <a:solidFill>
                  <a:srgbClr val="333132"/>
                </a:solidFill>
                <a:latin typeface="Proxima Nova Subset"/>
              </a:rPr>
              <a:t>and </a:t>
            </a:r>
            <a:r>
              <a:rPr lang="en-US" altLang="ko-KR" sz="600" dirty="0" err="1">
                <a:solidFill>
                  <a:srgbClr val="000000"/>
                </a:solidFill>
                <a:latin typeface="Proxima Nova Subset"/>
                <a:hlinkClick r:id="rId3" tooltip="Jeyarajan Thiyagalingam"/>
              </a:rPr>
              <a:t>Jeyarajan</a:t>
            </a:r>
            <a:r>
              <a:rPr lang="en-US" altLang="ko-KR" sz="600" dirty="0">
                <a:solidFill>
                  <a:srgbClr val="000000"/>
                </a:solidFill>
                <a:latin typeface="Proxima Nova Subset"/>
                <a:hlinkClick r:id="rId3" tooltip="Jeyarajan Thiyagalingam"/>
              </a:rPr>
              <a:t> </a:t>
            </a:r>
            <a:r>
              <a:rPr lang="en-US" altLang="ko-KR" sz="600" dirty="0" err="1">
                <a:solidFill>
                  <a:srgbClr val="000000"/>
                </a:solidFill>
                <a:latin typeface="Proxima Nova Subset"/>
                <a:hlinkClick r:id="rId3" tooltip="Jeyarajan Thiyagalingam"/>
              </a:rPr>
              <a:t>Thiyagalingam</a:t>
            </a:r>
            <a:r>
              <a:rPr lang="en-US" altLang="ko-KR" sz="600" dirty="0">
                <a:solidFill>
                  <a:srgbClr val="000000"/>
                </a:solidFill>
                <a:latin typeface="Proxima Nova Subset"/>
              </a:rPr>
              <a:t> </a:t>
            </a:r>
            <a:r>
              <a:rPr lang="en-US" altLang="ko-KR" sz="600" dirty="0">
                <a:solidFill>
                  <a:srgbClr val="333132"/>
                </a:solidFill>
                <a:latin typeface="Proxima Nova Subset"/>
              </a:rPr>
              <a:t>Published:</a:t>
            </a:r>
            <a:r>
              <a:rPr lang="en-US" altLang="ko-KR" sz="600" b="1" dirty="0">
                <a:solidFill>
                  <a:srgbClr val="333132"/>
                </a:solidFill>
                <a:latin typeface="Proxima Nova Subset"/>
              </a:rPr>
              <a:t>20 January 2020</a:t>
            </a:r>
            <a:endParaRPr lang="en-US" altLang="ko-KR" sz="600" b="0" i="0" dirty="0">
              <a:solidFill>
                <a:srgbClr val="333132"/>
              </a:solidFill>
              <a:effectLst/>
              <a:latin typeface="Proxima Nova Subset"/>
            </a:endParaRPr>
          </a:p>
        </p:txBody>
      </p:sp>
    </p:spTree>
    <p:extLst>
      <p:ext uri="{BB962C8B-B14F-4D97-AF65-F5344CB8AC3E}">
        <p14:creationId xmlns:p14="http://schemas.microsoft.com/office/powerpoint/2010/main" val="11189369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A7CCC1-3A7F-4618-84CE-B095DA748B69}"/>
              </a:ext>
            </a:extLst>
          </p:cNvPr>
          <p:cNvSpPr>
            <a:spLocks noGrp="1"/>
          </p:cNvSpPr>
          <p:nvPr>
            <p:ph type="title"/>
          </p:nvPr>
        </p:nvSpPr>
        <p:spPr/>
        <p:txBody>
          <a:bodyPr>
            <a:normAutofit/>
          </a:bodyPr>
          <a:lstStyle/>
          <a:p>
            <a:pPr algn="ctr"/>
            <a:r>
              <a:rPr lang="en-US" altLang="ko-KR" sz="2400" dirty="0"/>
              <a:t>Number of publications in dependence </a:t>
            </a:r>
            <a:br>
              <a:rPr lang="en-US" altLang="ko-KR" sz="2400" dirty="0"/>
            </a:br>
            <a:r>
              <a:rPr lang="en-US" altLang="ko-KR" sz="2400" dirty="0"/>
              <a:t>on the publication year for DL, deep learning;</a:t>
            </a:r>
            <a:endParaRPr lang="ko-KR" altLang="en-US" sz="2400" dirty="0"/>
          </a:p>
        </p:txBody>
      </p:sp>
      <p:pic>
        <p:nvPicPr>
          <p:cNvPr id="10242" name="Picture 2">
            <a:extLst>
              <a:ext uri="{FF2B5EF4-FFF2-40B4-BE49-F238E27FC236}">
                <a16:creationId xmlns:a16="http://schemas.microsoft.com/office/drawing/2014/main" id="{E95F5A67-0967-4E5E-953C-F657D643C7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38450" y="1999798"/>
            <a:ext cx="6515100" cy="386080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789A4F46-E1D4-4BDC-8378-7CD634AD66DB}"/>
              </a:ext>
            </a:extLst>
          </p:cNvPr>
          <p:cNvSpPr/>
          <p:nvPr/>
        </p:nvSpPr>
        <p:spPr>
          <a:xfrm>
            <a:off x="89042" y="6169709"/>
            <a:ext cx="12102957" cy="261610"/>
          </a:xfrm>
          <a:prstGeom prst="rect">
            <a:avLst/>
          </a:prstGeom>
        </p:spPr>
        <p:txBody>
          <a:bodyPr wrap="square">
            <a:spAutoFit/>
          </a:bodyPr>
          <a:lstStyle/>
          <a:p>
            <a:pPr algn="ctr"/>
            <a:r>
              <a:rPr lang="en-US" altLang="ko-KR" sz="1100" dirty="0">
                <a:hlinkClick r:id="rId3"/>
              </a:rPr>
              <a:t>Frontiers | An Introductory Review of Deep Learning for Prediction Models With Big Data (frontiersin.org)</a:t>
            </a:r>
            <a:endParaRPr lang="ko-KR" altLang="en-US" sz="1100" dirty="0"/>
          </a:p>
        </p:txBody>
      </p:sp>
    </p:spTree>
    <p:extLst>
      <p:ext uri="{BB962C8B-B14F-4D97-AF65-F5344CB8AC3E}">
        <p14:creationId xmlns:p14="http://schemas.microsoft.com/office/powerpoint/2010/main" val="2013402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pelling Myths: Deep Learning vs. Machine Learning">
            <a:extLst>
              <a:ext uri="{FF2B5EF4-FFF2-40B4-BE49-F238E27FC236}">
                <a16:creationId xmlns:a16="http://schemas.microsoft.com/office/drawing/2014/main" id="{E7650AF9-6EBB-4661-891D-DF32EDE03E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06784"/>
            <a:ext cx="12111832" cy="605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154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780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48A389-2EE2-4F7D-9280-10CE630C00D5}"/>
              </a:ext>
            </a:extLst>
          </p:cNvPr>
          <p:cNvSpPr>
            <a:spLocks noGrp="1"/>
          </p:cNvSpPr>
          <p:nvPr>
            <p:ph type="title"/>
          </p:nvPr>
        </p:nvSpPr>
        <p:spPr/>
        <p:txBody>
          <a:bodyPr/>
          <a:lstStyle/>
          <a:p>
            <a:r>
              <a:rPr lang="en-US" altLang="ko-KR" dirty="0"/>
              <a:t>Neural networks</a:t>
            </a:r>
            <a:endParaRPr lang="ko-KR" altLang="en-US" dirty="0"/>
          </a:p>
        </p:txBody>
      </p:sp>
      <p:pic>
        <p:nvPicPr>
          <p:cNvPr id="4098" name="Picture 2" descr="artificial neuron structure">
            <a:extLst>
              <a:ext uri="{FF2B5EF4-FFF2-40B4-BE49-F238E27FC236}">
                <a16:creationId xmlns:a16="http://schemas.microsoft.com/office/drawing/2014/main" id="{0628F27A-F84D-46B1-BE4D-3BFB40E030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7590" y="1981561"/>
            <a:ext cx="8553796" cy="4067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458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57E3DB-F337-4280-BB4C-A1E1B549C69B}"/>
              </a:ext>
            </a:extLst>
          </p:cNvPr>
          <p:cNvSpPr>
            <a:spLocks noGrp="1"/>
          </p:cNvSpPr>
          <p:nvPr>
            <p:ph type="title"/>
          </p:nvPr>
        </p:nvSpPr>
        <p:spPr/>
        <p:txBody>
          <a:bodyPr/>
          <a:lstStyle/>
          <a:p>
            <a:r>
              <a:rPr lang="en-US" altLang="ko-KR" dirty="0">
                <a:hlinkClick r:id="rId2"/>
              </a:rPr>
              <a:t>Neural Network Character Recognition</a:t>
            </a:r>
            <a:br>
              <a:rPr lang="en-US" altLang="ko-KR" dirty="0"/>
            </a:br>
            <a:endParaRPr lang="ko-KR" altLang="en-US" dirty="0"/>
          </a:p>
        </p:txBody>
      </p:sp>
      <p:pic>
        <p:nvPicPr>
          <p:cNvPr id="4" name="내용 개체 틀 3">
            <a:extLst>
              <a:ext uri="{FF2B5EF4-FFF2-40B4-BE49-F238E27FC236}">
                <a16:creationId xmlns:a16="http://schemas.microsoft.com/office/drawing/2014/main" id="{D15F08A2-5262-4FBA-899F-6C7057B80241}"/>
              </a:ext>
            </a:extLst>
          </p:cNvPr>
          <p:cNvPicPr>
            <a:picLocks noGrp="1" noChangeAspect="1"/>
          </p:cNvPicPr>
          <p:nvPr>
            <p:ph idx="1"/>
          </p:nvPr>
        </p:nvPicPr>
        <p:blipFill>
          <a:blip r:embed="rId3"/>
          <a:stretch>
            <a:fillRect/>
          </a:stretch>
        </p:blipFill>
        <p:spPr>
          <a:xfrm>
            <a:off x="2545773" y="1860767"/>
            <a:ext cx="6791325" cy="5153891"/>
          </a:xfrm>
          <a:prstGeom prst="rect">
            <a:avLst/>
          </a:prstGeom>
        </p:spPr>
      </p:pic>
    </p:spTree>
    <p:extLst>
      <p:ext uri="{BB962C8B-B14F-4D97-AF65-F5344CB8AC3E}">
        <p14:creationId xmlns:p14="http://schemas.microsoft.com/office/powerpoint/2010/main" val="217207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FB75B765-007A-40A5-8A7F-BF733A1BF875}"/>
              </a:ext>
            </a:extLst>
          </p:cNvPr>
          <p:cNvPicPr>
            <a:picLocks noChangeAspect="1"/>
          </p:cNvPicPr>
          <p:nvPr/>
        </p:nvPicPr>
        <p:blipFill>
          <a:blip r:embed="rId2"/>
          <a:stretch>
            <a:fillRect/>
          </a:stretch>
        </p:blipFill>
        <p:spPr>
          <a:xfrm>
            <a:off x="1881187" y="581025"/>
            <a:ext cx="8429625" cy="5695950"/>
          </a:xfrm>
          <a:prstGeom prst="rect">
            <a:avLst/>
          </a:prstGeom>
        </p:spPr>
      </p:pic>
      <p:sp>
        <p:nvSpPr>
          <p:cNvPr id="6" name="직사각형 5">
            <a:extLst>
              <a:ext uri="{FF2B5EF4-FFF2-40B4-BE49-F238E27FC236}">
                <a16:creationId xmlns:a16="http://schemas.microsoft.com/office/drawing/2014/main" id="{4B767A20-FC6C-4E3A-B701-26ADF14FCAB5}"/>
              </a:ext>
            </a:extLst>
          </p:cNvPr>
          <p:cNvSpPr/>
          <p:nvPr/>
        </p:nvSpPr>
        <p:spPr>
          <a:xfrm>
            <a:off x="5375290" y="3244334"/>
            <a:ext cx="1441420" cy="369332"/>
          </a:xfrm>
          <a:prstGeom prst="rect">
            <a:avLst/>
          </a:prstGeom>
        </p:spPr>
        <p:txBody>
          <a:bodyPr wrap="none">
            <a:spAutoFit/>
          </a:bodyPr>
          <a:lstStyle/>
          <a:p>
            <a:r>
              <a:rPr lang="en-US" altLang="ko-KR" dirty="0">
                <a:solidFill>
                  <a:srgbClr val="70757A"/>
                </a:solidFill>
                <a:latin typeface="arial" panose="020B0604020202020204" pitchFamily="34" charset="0"/>
              </a:rPr>
              <a:t>Jul 24, 2022</a:t>
            </a:r>
            <a:endParaRPr lang="ko-KR" altLang="en-US" dirty="0"/>
          </a:p>
        </p:txBody>
      </p:sp>
      <p:sp>
        <p:nvSpPr>
          <p:cNvPr id="7" name="직사각형 6">
            <a:extLst>
              <a:ext uri="{FF2B5EF4-FFF2-40B4-BE49-F238E27FC236}">
                <a16:creationId xmlns:a16="http://schemas.microsoft.com/office/drawing/2014/main" id="{08CACA6D-3D20-4511-BCF0-58CFAA59A376}"/>
              </a:ext>
            </a:extLst>
          </p:cNvPr>
          <p:cNvSpPr/>
          <p:nvPr/>
        </p:nvSpPr>
        <p:spPr>
          <a:xfrm>
            <a:off x="374082" y="208974"/>
            <a:ext cx="1441420" cy="369332"/>
          </a:xfrm>
          <a:prstGeom prst="rect">
            <a:avLst/>
          </a:prstGeom>
        </p:spPr>
        <p:txBody>
          <a:bodyPr wrap="none">
            <a:spAutoFit/>
          </a:bodyPr>
          <a:lstStyle/>
          <a:p>
            <a:r>
              <a:rPr lang="en-US" altLang="ko-KR" dirty="0">
                <a:solidFill>
                  <a:srgbClr val="70757A"/>
                </a:solidFill>
                <a:latin typeface="arial" panose="020B0604020202020204" pitchFamily="34" charset="0"/>
              </a:rPr>
              <a:t>Jul 24, 2022</a:t>
            </a:r>
            <a:endParaRPr lang="ko-KR" altLang="en-US" dirty="0"/>
          </a:p>
        </p:txBody>
      </p:sp>
    </p:spTree>
    <p:extLst>
      <p:ext uri="{BB962C8B-B14F-4D97-AF65-F5344CB8AC3E}">
        <p14:creationId xmlns:p14="http://schemas.microsoft.com/office/powerpoint/2010/main" val="3051835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91F6026-84F3-430A-95FF-8F538B80704C}"/>
              </a:ext>
            </a:extLst>
          </p:cNvPr>
          <p:cNvSpPr>
            <a:spLocks noGrp="1"/>
          </p:cNvSpPr>
          <p:nvPr>
            <p:ph type="title"/>
          </p:nvPr>
        </p:nvSpPr>
        <p:spPr/>
        <p:txBody>
          <a:bodyPr/>
          <a:lstStyle/>
          <a:p>
            <a:pPr algn="ctr"/>
            <a:r>
              <a:rPr lang="en-US" altLang="ko-KR" dirty="0"/>
              <a:t>Neural networks</a:t>
            </a:r>
            <a:br>
              <a:rPr lang="en-US" altLang="ko-KR" dirty="0"/>
            </a:br>
            <a:endParaRPr lang="ko-KR" altLang="en-US" dirty="0"/>
          </a:p>
        </p:txBody>
      </p:sp>
      <p:pic>
        <p:nvPicPr>
          <p:cNvPr id="3074" name="Picture 2" descr="nodes layer">
            <a:extLst>
              <a:ext uri="{FF2B5EF4-FFF2-40B4-BE49-F238E27FC236}">
                <a16:creationId xmlns:a16="http://schemas.microsoft.com/office/drawing/2014/main" id="{44846040-C83C-4D70-A340-2CB9E80DE3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782" y="1027906"/>
            <a:ext cx="10666435" cy="5360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9916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234439-6F26-4A93-AF03-F09FE18799BE}"/>
              </a:ext>
            </a:extLst>
          </p:cNvPr>
          <p:cNvSpPr>
            <a:spLocks noGrp="1"/>
          </p:cNvSpPr>
          <p:nvPr>
            <p:ph type="title"/>
          </p:nvPr>
        </p:nvSpPr>
        <p:spPr/>
        <p:txBody>
          <a:bodyPr/>
          <a:lstStyle/>
          <a:p>
            <a:r>
              <a:rPr lang="en-US" altLang="ko-KR" dirty="0"/>
              <a:t>Neural networks</a:t>
            </a:r>
            <a:endParaRPr lang="ko-KR" altLang="en-US" dirty="0"/>
          </a:p>
        </p:txBody>
      </p:sp>
      <p:pic>
        <p:nvPicPr>
          <p:cNvPr id="11266" name="Picture 2" descr="3 (a) Typical Architecture of Deep Learning Neural Network with One Output, One Input, and K Hidden Layers; (b) Artifcial Neuron: Basic Computational Building Block for Neural Networks">
            <a:extLst>
              <a:ext uri="{FF2B5EF4-FFF2-40B4-BE49-F238E27FC236}">
                <a16:creationId xmlns:a16="http://schemas.microsoft.com/office/drawing/2014/main" id="{74C1AE5F-2BAC-47FE-9610-D87880D38D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7875" y="2272506"/>
            <a:ext cx="809625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0953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gure thumbnail gr5">
            <a:extLst>
              <a:ext uri="{FF2B5EF4-FFF2-40B4-BE49-F238E27FC236}">
                <a16:creationId xmlns:a16="http://schemas.microsoft.com/office/drawing/2014/main" id="{BA88D438-0E3C-4559-AD89-A7CCE6AE1F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9312" y="413957"/>
            <a:ext cx="6599136" cy="5763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248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CE6899-8703-4368-8B63-F06365EB0A27}"/>
              </a:ext>
            </a:extLst>
          </p:cNvPr>
          <p:cNvSpPr>
            <a:spLocks noGrp="1"/>
          </p:cNvSpPr>
          <p:nvPr>
            <p:ph type="title"/>
          </p:nvPr>
        </p:nvSpPr>
        <p:spPr/>
        <p:txBody>
          <a:bodyPr/>
          <a:lstStyle/>
          <a:p>
            <a:r>
              <a:rPr lang="en-US" altLang="ko-KR" dirty="0"/>
              <a:t>Neural network</a:t>
            </a:r>
            <a:endParaRPr lang="ko-KR" altLang="en-US" dirty="0"/>
          </a:p>
        </p:txBody>
      </p:sp>
      <p:pic>
        <p:nvPicPr>
          <p:cNvPr id="4098" name="Picture 2" descr="perception">
            <a:extLst>
              <a:ext uri="{FF2B5EF4-FFF2-40B4-BE49-F238E27FC236}">
                <a16:creationId xmlns:a16="http://schemas.microsoft.com/office/drawing/2014/main" id="{4B243009-9A27-4A47-BAD1-FEEC9E59D5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1809525"/>
            <a:ext cx="8549837" cy="46833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65157697-6D67-4F00-B7B3-094F8AFF5F14}"/>
              </a:ext>
            </a:extLst>
          </p:cNvPr>
          <p:cNvSpPr/>
          <p:nvPr/>
        </p:nvSpPr>
        <p:spPr>
          <a:xfrm>
            <a:off x="7857259" y="684474"/>
            <a:ext cx="4031673" cy="2092881"/>
          </a:xfrm>
          <a:prstGeom prst="rect">
            <a:avLst/>
          </a:prstGeom>
        </p:spPr>
        <p:txBody>
          <a:bodyPr wrap="square">
            <a:spAutoFit/>
          </a:bodyPr>
          <a:lstStyle/>
          <a:p>
            <a:pPr>
              <a:buFont typeface="+mj-lt"/>
              <a:buAutoNum type="arabicPeriod"/>
            </a:pPr>
            <a:r>
              <a:rPr lang="en-US" altLang="ko-KR" sz="1000" dirty="0">
                <a:solidFill>
                  <a:srgbClr val="D1D5DB"/>
                </a:solidFill>
                <a:latin typeface="Söhne"/>
              </a:rPr>
              <a:t>Weights: Weights are numerical values assigned to the connections between neurons in different layers of a neural network. Each connection has an associated weight that determines the strength and significance of the signal it carries. During training, these weights are updated through a process called backpropagation, which adjusts them to minimize the difference between the predicted output and the actual output. The weights essentially define the network's ability to capture and represent patterns in the data.</a:t>
            </a:r>
          </a:p>
          <a:p>
            <a:pPr>
              <a:buFont typeface="+mj-lt"/>
              <a:buAutoNum type="arabicPeriod"/>
            </a:pPr>
            <a:r>
              <a:rPr lang="en-US" altLang="ko-KR" sz="1000" dirty="0">
                <a:solidFill>
                  <a:srgbClr val="D1D5DB"/>
                </a:solidFill>
                <a:latin typeface="Söhne"/>
              </a:rPr>
              <a:t>Biases: Biases are additional learnable parameters in a neural network. They act as an offset, allowing the network to adjust the output of each neuron independently. Biases help the network to model more complex relationships in the data by introducing non-linearity. Similar to weights, biases are adjusted during training to improve the network's performance.</a:t>
            </a:r>
            <a:endParaRPr lang="en-US" altLang="ko-KR" sz="1000" b="0" i="0" dirty="0">
              <a:solidFill>
                <a:srgbClr val="D1D5DB"/>
              </a:solidFill>
              <a:effectLst/>
              <a:latin typeface="Söhne"/>
            </a:endParaRPr>
          </a:p>
        </p:txBody>
      </p:sp>
    </p:spTree>
    <p:extLst>
      <p:ext uri="{BB962C8B-B14F-4D97-AF65-F5344CB8AC3E}">
        <p14:creationId xmlns:p14="http://schemas.microsoft.com/office/powerpoint/2010/main" val="4073588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C7E7C69-4230-4E95-B516-B2DB52324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5715" y="4723893"/>
            <a:ext cx="4810125" cy="210994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745E0047-0E3B-4BC1-AACB-0382DDD27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3078932"/>
            <a:ext cx="6667500" cy="19723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erception">
            <a:extLst>
              <a:ext uri="{FF2B5EF4-FFF2-40B4-BE49-F238E27FC236}">
                <a16:creationId xmlns:a16="http://schemas.microsoft.com/office/drawing/2014/main" id="{09FDE72C-BF75-4A09-A344-42714F04C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52" y="101134"/>
            <a:ext cx="4504449" cy="246740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A7CB8965-0C52-4E59-9886-369FD7B9D8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4537" y="212330"/>
            <a:ext cx="53340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625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2E27F0-CC42-439C-9938-C80AAC1D7351}"/>
              </a:ext>
            </a:extLst>
          </p:cNvPr>
          <p:cNvSpPr>
            <a:spLocks noGrp="1"/>
          </p:cNvSpPr>
          <p:nvPr>
            <p:ph type="title"/>
          </p:nvPr>
        </p:nvSpPr>
        <p:spPr/>
        <p:txBody>
          <a:bodyPr>
            <a:normAutofit/>
          </a:bodyPr>
          <a:lstStyle/>
          <a:p>
            <a:r>
              <a:rPr lang="en-US" altLang="ko-KR" dirty="0"/>
              <a:t>Mathematical logics of neural networks:</a:t>
            </a:r>
            <a:br>
              <a:rPr lang="en-US" altLang="ko-KR" dirty="0"/>
            </a:br>
            <a:endParaRPr lang="ko-KR" altLang="en-US" dirty="0"/>
          </a:p>
        </p:txBody>
      </p:sp>
      <p:sp>
        <p:nvSpPr>
          <p:cNvPr id="3" name="내용 개체 틀 2">
            <a:extLst>
              <a:ext uri="{FF2B5EF4-FFF2-40B4-BE49-F238E27FC236}">
                <a16:creationId xmlns:a16="http://schemas.microsoft.com/office/drawing/2014/main" id="{D6987995-501D-4050-BCED-CAA0514D8AE1}"/>
              </a:ext>
            </a:extLst>
          </p:cNvPr>
          <p:cNvSpPr>
            <a:spLocks noGrp="1"/>
          </p:cNvSpPr>
          <p:nvPr>
            <p:ph idx="1"/>
          </p:nvPr>
        </p:nvSpPr>
        <p:spPr/>
        <p:txBody>
          <a:bodyPr>
            <a:normAutofit fontScale="92500" lnSpcReduction="20000"/>
          </a:bodyPr>
          <a:lstStyle/>
          <a:p>
            <a:r>
              <a:rPr lang="ko-KR" altLang="en-US" dirty="0"/>
              <a:t>명제 논리 </a:t>
            </a:r>
            <a:r>
              <a:rPr lang="en-US" altLang="ko-KR" dirty="0"/>
              <a:t>(Propositional Logic)</a:t>
            </a:r>
          </a:p>
          <a:p>
            <a:r>
              <a:rPr lang="ko-KR" altLang="en-US" dirty="0"/>
              <a:t>서술 논리 </a:t>
            </a:r>
            <a:r>
              <a:rPr lang="en-US" altLang="ko-KR" dirty="0"/>
              <a:t>(Predicate Logic)</a:t>
            </a:r>
          </a:p>
          <a:p>
            <a:r>
              <a:rPr lang="ko-KR" altLang="en-US" dirty="0"/>
              <a:t>퍼지 논리 </a:t>
            </a:r>
            <a:r>
              <a:rPr lang="en-US" altLang="ko-KR" dirty="0"/>
              <a:t>(Fuzzy Logic)</a:t>
            </a:r>
          </a:p>
          <a:p>
            <a:endParaRPr lang="en-US" altLang="ko-KR" dirty="0"/>
          </a:p>
          <a:p>
            <a:r>
              <a:rPr lang="ko-KR" altLang="en-US" dirty="0">
                <a:solidFill>
                  <a:schemeClr val="accent4">
                    <a:lumMod val="20000"/>
                    <a:lumOff val="80000"/>
                  </a:schemeClr>
                </a:solidFill>
                <a:highlight>
                  <a:srgbClr val="000080"/>
                </a:highlight>
              </a:rPr>
              <a:t>확률 논리 </a:t>
            </a:r>
            <a:r>
              <a:rPr lang="en-US" altLang="ko-KR" dirty="0">
                <a:solidFill>
                  <a:schemeClr val="accent4">
                    <a:lumMod val="20000"/>
                    <a:lumOff val="80000"/>
                  </a:schemeClr>
                </a:solidFill>
                <a:highlight>
                  <a:srgbClr val="000080"/>
                </a:highlight>
              </a:rPr>
              <a:t>(Probabilistic Logic)</a:t>
            </a:r>
          </a:p>
          <a:p>
            <a:r>
              <a:rPr lang="ko-KR" altLang="en-US" dirty="0">
                <a:solidFill>
                  <a:schemeClr val="accent4">
                    <a:lumMod val="20000"/>
                    <a:lumOff val="80000"/>
                  </a:schemeClr>
                </a:solidFill>
                <a:highlight>
                  <a:srgbClr val="000080"/>
                </a:highlight>
              </a:rPr>
              <a:t>선형 대수 </a:t>
            </a:r>
            <a:r>
              <a:rPr lang="en-US" altLang="ko-KR" dirty="0">
                <a:solidFill>
                  <a:schemeClr val="accent4">
                    <a:lumMod val="20000"/>
                    <a:lumOff val="80000"/>
                  </a:schemeClr>
                </a:solidFill>
                <a:highlight>
                  <a:srgbClr val="000080"/>
                </a:highlight>
              </a:rPr>
              <a:t>(Linear Algebra)</a:t>
            </a:r>
          </a:p>
          <a:p>
            <a:r>
              <a:rPr lang="ko-KR" altLang="en-US" dirty="0">
                <a:solidFill>
                  <a:schemeClr val="accent4">
                    <a:lumMod val="20000"/>
                    <a:lumOff val="80000"/>
                  </a:schemeClr>
                </a:solidFill>
                <a:highlight>
                  <a:srgbClr val="000080"/>
                </a:highlight>
              </a:rPr>
              <a:t>미적분학 </a:t>
            </a:r>
            <a:r>
              <a:rPr lang="en-US" altLang="ko-KR" dirty="0">
                <a:solidFill>
                  <a:schemeClr val="accent4">
                    <a:lumMod val="20000"/>
                    <a:lumOff val="80000"/>
                  </a:schemeClr>
                </a:solidFill>
                <a:highlight>
                  <a:srgbClr val="000080"/>
                </a:highlight>
              </a:rPr>
              <a:t>(Calculus)</a:t>
            </a:r>
          </a:p>
          <a:p>
            <a:endParaRPr lang="en-US" altLang="ko-KR" dirty="0"/>
          </a:p>
          <a:p>
            <a:r>
              <a:rPr lang="ko-KR" altLang="en-US" dirty="0"/>
              <a:t>집합론 </a:t>
            </a:r>
            <a:r>
              <a:rPr lang="en-US" altLang="ko-KR" dirty="0"/>
              <a:t>(Set Theory)</a:t>
            </a:r>
          </a:p>
          <a:p>
            <a:r>
              <a:rPr lang="ko-KR" altLang="en-US" dirty="0"/>
              <a:t>그래프 이론 </a:t>
            </a:r>
            <a:r>
              <a:rPr lang="en-US" altLang="ko-KR" dirty="0"/>
              <a:t>(Graph Theory)</a:t>
            </a:r>
          </a:p>
          <a:p>
            <a:endParaRPr lang="ko-KR" altLang="en-US" dirty="0"/>
          </a:p>
        </p:txBody>
      </p:sp>
    </p:spTree>
    <p:extLst>
      <p:ext uri="{BB962C8B-B14F-4D97-AF65-F5344CB8AC3E}">
        <p14:creationId xmlns:p14="http://schemas.microsoft.com/office/powerpoint/2010/main" val="479645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6D4897-B445-4C2F-9398-DE91A83AF0D8}"/>
              </a:ext>
            </a:extLst>
          </p:cNvPr>
          <p:cNvSpPr>
            <a:spLocks noGrp="1"/>
          </p:cNvSpPr>
          <p:nvPr>
            <p:ph type="title"/>
          </p:nvPr>
        </p:nvSpPr>
        <p:spPr/>
        <p:txBody>
          <a:bodyPr/>
          <a:lstStyle/>
          <a:p>
            <a:r>
              <a:rPr lang="en-US" altLang="ko-KR" b="1" dirty="0"/>
              <a:t>Gradient Descent</a:t>
            </a:r>
            <a:br>
              <a:rPr lang="en-US" altLang="ko-KR" b="1" dirty="0"/>
            </a:br>
            <a:endParaRPr lang="ko-KR" altLang="en-US" dirty="0"/>
          </a:p>
        </p:txBody>
      </p:sp>
      <p:pic>
        <p:nvPicPr>
          <p:cNvPr id="13314" name="Picture 2" descr="Backpropagation">
            <a:extLst>
              <a:ext uri="{FF2B5EF4-FFF2-40B4-BE49-F238E27FC236}">
                <a16:creationId xmlns:a16="http://schemas.microsoft.com/office/drawing/2014/main" id="{A861CC64-CE1F-4057-B054-23C6A950E2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3338" y="2567581"/>
            <a:ext cx="5725324" cy="2867425"/>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12D6F691-7099-4B99-8A57-9E45D07F9F28}"/>
              </a:ext>
            </a:extLst>
          </p:cNvPr>
          <p:cNvSpPr/>
          <p:nvPr/>
        </p:nvSpPr>
        <p:spPr>
          <a:xfrm>
            <a:off x="5070719" y="3244334"/>
            <a:ext cx="2050561" cy="369332"/>
          </a:xfrm>
          <a:prstGeom prst="rect">
            <a:avLst/>
          </a:prstGeom>
        </p:spPr>
        <p:txBody>
          <a:bodyPr wrap="none">
            <a:spAutoFit/>
          </a:bodyPr>
          <a:lstStyle/>
          <a:p>
            <a:r>
              <a:rPr lang="en-US" altLang="ko-KR" b="1" dirty="0">
                <a:solidFill>
                  <a:srgbClr val="222222"/>
                </a:solidFill>
                <a:latin typeface="Lato"/>
              </a:rPr>
              <a:t>Gradient Descent</a:t>
            </a:r>
            <a:endParaRPr lang="en-US" altLang="ko-KR" b="1" i="0" dirty="0">
              <a:solidFill>
                <a:srgbClr val="222222"/>
              </a:solidFill>
              <a:effectLst/>
              <a:latin typeface="Lato"/>
            </a:endParaRPr>
          </a:p>
        </p:txBody>
      </p:sp>
    </p:spTree>
    <p:extLst>
      <p:ext uri="{BB962C8B-B14F-4D97-AF65-F5344CB8AC3E}">
        <p14:creationId xmlns:p14="http://schemas.microsoft.com/office/powerpoint/2010/main" val="21646275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6D4897-B445-4C2F-9398-DE91A83AF0D8}"/>
              </a:ext>
            </a:extLst>
          </p:cNvPr>
          <p:cNvSpPr>
            <a:spLocks noGrp="1"/>
          </p:cNvSpPr>
          <p:nvPr>
            <p:ph type="title"/>
          </p:nvPr>
        </p:nvSpPr>
        <p:spPr/>
        <p:txBody>
          <a:bodyPr/>
          <a:lstStyle/>
          <a:p>
            <a:br>
              <a:rPr lang="en-US" altLang="ko-KR" b="1" dirty="0"/>
            </a:br>
            <a:endParaRPr lang="ko-KR" altLang="en-US" dirty="0"/>
          </a:p>
        </p:txBody>
      </p:sp>
      <p:sp>
        <p:nvSpPr>
          <p:cNvPr id="4" name="직사각형 3">
            <a:extLst>
              <a:ext uri="{FF2B5EF4-FFF2-40B4-BE49-F238E27FC236}">
                <a16:creationId xmlns:a16="http://schemas.microsoft.com/office/drawing/2014/main" id="{12D6F691-7099-4B99-8A57-9E45D07F9F28}"/>
              </a:ext>
            </a:extLst>
          </p:cNvPr>
          <p:cNvSpPr/>
          <p:nvPr/>
        </p:nvSpPr>
        <p:spPr>
          <a:xfrm>
            <a:off x="5070719" y="3244334"/>
            <a:ext cx="2050561" cy="369332"/>
          </a:xfrm>
          <a:prstGeom prst="rect">
            <a:avLst/>
          </a:prstGeom>
        </p:spPr>
        <p:txBody>
          <a:bodyPr wrap="none">
            <a:spAutoFit/>
          </a:bodyPr>
          <a:lstStyle/>
          <a:p>
            <a:r>
              <a:rPr lang="en-US" altLang="ko-KR" b="1" dirty="0">
                <a:solidFill>
                  <a:srgbClr val="222222"/>
                </a:solidFill>
                <a:latin typeface="Lato"/>
              </a:rPr>
              <a:t>Gradient Descent</a:t>
            </a:r>
            <a:endParaRPr lang="en-US" altLang="ko-KR" b="1" i="0" dirty="0">
              <a:solidFill>
                <a:srgbClr val="222222"/>
              </a:solidFill>
              <a:effectLst/>
              <a:latin typeface="Lato"/>
            </a:endParaRPr>
          </a:p>
        </p:txBody>
      </p:sp>
      <p:pic>
        <p:nvPicPr>
          <p:cNvPr id="14338" name="Picture 2" descr="Backpropagation">
            <a:extLst>
              <a:ext uri="{FF2B5EF4-FFF2-40B4-BE49-F238E27FC236}">
                <a16:creationId xmlns:a16="http://schemas.microsoft.com/office/drawing/2014/main" id="{A39449A3-213A-44BC-AA79-ECDEF3E16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523" y="1344802"/>
            <a:ext cx="9209102" cy="456069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C2BE607E-FCC1-41D1-98C6-FB99DB40CF03}"/>
              </a:ext>
            </a:extLst>
          </p:cNvPr>
          <p:cNvPicPr>
            <a:picLocks noChangeAspect="1"/>
          </p:cNvPicPr>
          <p:nvPr/>
        </p:nvPicPr>
        <p:blipFill>
          <a:blip r:embed="rId3"/>
          <a:stretch>
            <a:fillRect/>
          </a:stretch>
        </p:blipFill>
        <p:spPr>
          <a:xfrm>
            <a:off x="0" y="153186"/>
            <a:ext cx="3790950" cy="1933575"/>
          </a:xfrm>
          <a:prstGeom prst="rect">
            <a:avLst/>
          </a:prstGeom>
        </p:spPr>
      </p:pic>
    </p:spTree>
    <p:extLst>
      <p:ext uri="{BB962C8B-B14F-4D97-AF65-F5344CB8AC3E}">
        <p14:creationId xmlns:p14="http://schemas.microsoft.com/office/powerpoint/2010/main" val="929778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descr="The mostly complete chart of Neural Networks, explained | by Andrew Tch |  Towards Data Science">
            <a:extLst>
              <a:ext uri="{FF2B5EF4-FFF2-40B4-BE49-F238E27FC236}">
                <a16:creationId xmlns:a16="http://schemas.microsoft.com/office/drawing/2014/main" id="{EAB5A7BD-9B1B-47DA-926E-6B9BB9D963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54400" y="38892"/>
            <a:ext cx="4533900" cy="680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136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Key Components of AI_11zon.webp">
            <a:extLst>
              <a:ext uri="{FF2B5EF4-FFF2-40B4-BE49-F238E27FC236}">
                <a16:creationId xmlns:a16="http://schemas.microsoft.com/office/drawing/2014/main" id="{412F265D-654F-4672-B56A-D70E8C55B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0"/>
            <a:ext cx="66294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82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highlight>
                  <a:srgbClr val="FFFF00"/>
                </a:highlight>
              </a:rPr>
              <a:t>chat</a:t>
            </a:r>
            <a:r>
              <a:rPr lang="en-US" altLang="ko-KR" dirty="0"/>
              <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a:xfrm>
            <a:off x="838200" y="2743199"/>
            <a:ext cx="10515600" cy="3433763"/>
          </a:xfrm>
        </p:spPr>
        <p:txBody>
          <a:bodyPr>
            <a:normAutofit/>
          </a:bodyPr>
          <a:lstStyle/>
          <a:p>
            <a:r>
              <a:rPr lang="ko-KR" altLang="ko-KR" sz="4000" b="1" i="1" dirty="0" err="1"/>
              <a:t>Generative</a:t>
            </a:r>
            <a:r>
              <a:rPr lang="ko-KR" altLang="ko-KR" sz="4000" b="1" i="1" dirty="0"/>
              <a:t> </a:t>
            </a:r>
            <a:r>
              <a:rPr lang="en-US" altLang="ko-KR" sz="4000" b="1" i="1" dirty="0"/>
              <a:t>  </a:t>
            </a:r>
            <a:r>
              <a:rPr lang="ko-KR" altLang="ko-KR" sz="4000" b="1" i="1" dirty="0" err="1"/>
              <a:t>Pre-trained</a:t>
            </a:r>
            <a:r>
              <a:rPr lang="ko-KR" altLang="ko-KR" sz="4000" b="1" i="1" dirty="0"/>
              <a:t> </a:t>
            </a:r>
            <a:r>
              <a:rPr lang="en-US" altLang="ko-KR" sz="4000" b="1" i="1" dirty="0"/>
              <a:t>  </a:t>
            </a:r>
            <a:r>
              <a:rPr lang="ko-KR" altLang="ko-KR" sz="4000" b="1" i="1" dirty="0" err="1"/>
              <a:t>Transformer</a:t>
            </a:r>
            <a:endParaRPr lang="en-US" altLang="ko-KR" sz="4000" b="1" i="1" dirty="0"/>
          </a:p>
          <a:p>
            <a:endParaRPr lang="en-US" altLang="ko-KR" b="1" i="1" dirty="0"/>
          </a:p>
          <a:p>
            <a:endParaRPr lang="ko-KR" altLang="en-US" dirty="0"/>
          </a:p>
        </p:txBody>
      </p:sp>
      <p:sp>
        <p:nvSpPr>
          <p:cNvPr id="5" name="직사각형 4">
            <a:extLst>
              <a:ext uri="{FF2B5EF4-FFF2-40B4-BE49-F238E27FC236}">
                <a16:creationId xmlns:a16="http://schemas.microsoft.com/office/drawing/2014/main" id="{9E5123D5-5088-427E-9461-019561AF885B}"/>
              </a:ext>
            </a:extLst>
          </p:cNvPr>
          <p:cNvSpPr/>
          <p:nvPr/>
        </p:nvSpPr>
        <p:spPr>
          <a:xfrm>
            <a:off x="9036926" y="6492875"/>
            <a:ext cx="3057247" cy="246221"/>
          </a:xfrm>
          <a:prstGeom prst="rect">
            <a:avLst/>
          </a:prstGeom>
        </p:spPr>
        <p:txBody>
          <a:bodyPr wrap="none">
            <a:spAutoFit/>
          </a:bodyPr>
          <a:lstStyle/>
          <a:p>
            <a:r>
              <a:rPr lang="en-US" altLang="ko-KR" sz="1000" dirty="0">
                <a:hlinkClick r:id="rId2"/>
              </a:rPr>
              <a:t>Link : </a:t>
            </a:r>
            <a:r>
              <a:rPr lang="ko-KR" altLang="ko-KR" sz="1000" dirty="0" err="1">
                <a:hlinkClick r:id="rId2"/>
              </a:rPr>
              <a:t>What</a:t>
            </a:r>
            <a:r>
              <a:rPr lang="ko-KR" altLang="ko-KR" sz="1000" dirty="0">
                <a:hlinkClick r:id="rId2"/>
              </a:rPr>
              <a:t> </a:t>
            </a:r>
            <a:r>
              <a:rPr lang="ko-KR" altLang="ko-KR" sz="1000" dirty="0" err="1">
                <a:hlinkClick r:id="rId2"/>
              </a:rPr>
              <a:t>is</a:t>
            </a:r>
            <a:r>
              <a:rPr lang="ko-KR" altLang="ko-KR" sz="1000" dirty="0">
                <a:hlinkClick r:id="rId2"/>
              </a:rPr>
              <a:t> </a:t>
            </a:r>
            <a:r>
              <a:rPr lang="ko-KR" altLang="ko-KR" sz="1000" dirty="0" err="1">
                <a:hlinkClick r:id="rId2"/>
              </a:rPr>
              <a:t>Chat</a:t>
            </a:r>
            <a:r>
              <a:rPr lang="ko-KR" altLang="ko-KR" sz="1000" dirty="0">
                <a:hlinkClick r:id="rId2"/>
              </a:rPr>
              <a:t> GPT and </a:t>
            </a:r>
            <a:r>
              <a:rPr lang="ko-KR" altLang="ko-KR" sz="1000" dirty="0" err="1">
                <a:hlinkClick r:id="rId2"/>
              </a:rPr>
              <a:t>How</a:t>
            </a:r>
            <a:r>
              <a:rPr lang="ko-KR" altLang="ko-KR" sz="1000" dirty="0">
                <a:hlinkClick r:id="rId2"/>
              </a:rPr>
              <a:t> </a:t>
            </a:r>
            <a:r>
              <a:rPr lang="ko-KR" altLang="ko-KR" sz="1000" dirty="0" err="1">
                <a:hlinkClick r:id="rId2"/>
              </a:rPr>
              <a:t>Does</a:t>
            </a:r>
            <a:r>
              <a:rPr lang="ko-KR" altLang="ko-KR" sz="1000" dirty="0">
                <a:hlinkClick r:id="rId2"/>
              </a:rPr>
              <a:t> </a:t>
            </a:r>
            <a:r>
              <a:rPr lang="ko-KR" altLang="ko-KR" sz="1000" dirty="0" err="1">
                <a:hlinkClick r:id="rId2"/>
              </a:rPr>
              <a:t>It</a:t>
            </a:r>
            <a:r>
              <a:rPr lang="ko-KR" altLang="ko-KR" sz="1000" dirty="0">
                <a:hlinkClick r:id="rId2"/>
              </a:rPr>
              <a:t> </a:t>
            </a:r>
            <a:r>
              <a:rPr lang="ko-KR" altLang="ko-KR" sz="1000" dirty="0" err="1">
                <a:hlinkClick r:id="rId2"/>
              </a:rPr>
              <a:t>Work</a:t>
            </a:r>
            <a:r>
              <a:rPr lang="ko-KR" altLang="ko-KR" sz="1000" dirty="0">
                <a:hlinkClick r:id="rId2"/>
              </a:rPr>
              <a:t>? </a:t>
            </a:r>
            <a:endParaRPr lang="ko-KR" altLang="en-US" sz="1000" dirty="0"/>
          </a:p>
        </p:txBody>
      </p:sp>
    </p:spTree>
    <p:extLst>
      <p:ext uri="{BB962C8B-B14F-4D97-AF65-F5344CB8AC3E}">
        <p14:creationId xmlns:p14="http://schemas.microsoft.com/office/powerpoint/2010/main" val="10824809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highlight>
                  <a:srgbClr val="FFFF00"/>
                </a:highlight>
              </a:rPr>
              <a:t>Transformer</a:t>
            </a:r>
            <a:endParaRPr lang="en-US" altLang="ko-KR" b="1" i="1" dirty="0">
              <a:highlight>
                <a:srgbClr val="FFFF00"/>
              </a:highlight>
            </a:endParaRPr>
          </a:p>
          <a:p>
            <a:endParaRPr lang="en-US" altLang="ko-KR" b="1" i="1" dirty="0"/>
          </a:p>
          <a:p>
            <a:r>
              <a:rPr lang="ko-KR" altLang="ko-KR" sz="1600" dirty="0" err="1"/>
              <a:t>In</a:t>
            </a:r>
            <a:r>
              <a:rPr lang="ko-KR" altLang="ko-KR" sz="1600" dirty="0"/>
              <a:t> </a:t>
            </a:r>
            <a:r>
              <a:rPr lang="ko-KR" altLang="ko-KR" sz="1600" dirty="0" err="1"/>
              <a:t>a</a:t>
            </a:r>
            <a:r>
              <a:rPr lang="ko-KR" altLang="ko-KR" sz="1600" dirty="0"/>
              <a:t> </a:t>
            </a:r>
            <a:r>
              <a:rPr lang="ko-KR" altLang="ko-KR" sz="1600" dirty="0" err="1"/>
              <a:t>nutshell</a:t>
            </a:r>
            <a:r>
              <a:rPr lang="ko-KR" altLang="ko-KR" sz="1600" dirty="0"/>
              <a:t>, </a:t>
            </a:r>
            <a:r>
              <a:rPr lang="ko-KR" altLang="ko-KR" sz="1600" dirty="0" err="1"/>
              <a:t>Chat</a:t>
            </a:r>
            <a:r>
              <a:rPr lang="ko-KR" altLang="ko-KR" sz="1600" dirty="0"/>
              <a:t> GPT </a:t>
            </a:r>
            <a:r>
              <a:rPr lang="ko-KR" altLang="ko-KR" sz="1600" dirty="0" err="1"/>
              <a:t>is</a:t>
            </a:r>
            <a:r>
              <a:rPr lang="ko-KR" altLang="ko-KR" sz="1600" dirty="0"/>
              <a:t> </a:t>
            </a:r>
            <a:r>
              <a:rPr lang="ko-KR" altLang="ko-KR" sz="1600" dirty="0" err="1"/>
              <a:t>an</a:t>
            </a:r>
            <a:r>
              <a:rPr lang="ko-KR" altLang="ko-KR" sz="1600" dirty="0"/>
              <a:t> </a:t>
            </a:r>
            <a:endParaRPr lang="en-US" altLang="ko-KR" sz="1600" dirty="0"/>
          </a:p>
          <a:p>
            <a:endParaRPr lang="ko-KR" altLang="ko-KR" sz="1600" dirty="0"/>
          </a:p>
          <a:p>
            <a:pPr marL="457200" lvl="1" indent="0">
              <a:buNone/>
            </a:pPr>
            <a:r>
              <a:rPr lang="ko-KR" altLang="ko-KR" sz="1600" dirty="0" err="1">
                <a:highlight>
                  <a:srgbClr val="C0C0C0"/>
                </a:highlight>
              </a:rPr>
              <a:t>artificial</a:t>
            </a:r>
            <a:r>
              <a:rPr lang="ko-KR" altLang="ko-KR" sz="1600" dirty="0">
                <a:highlight>
                  <a:srgbClr val="C0C0C0"/>
                </a:highlight>
              </a:rPr>
              <a:t> </a:t>
            </a:r>
            <a:r>
              <a:rPr lang="ko-KR" altLang="ko-KR" sz="1600" dirty="0" err="1">
                <a:highlight>
                  <a:srgbClr val="C0C0C0"/>
                </a:highlight>
              </a:rPr>
              <a:t>intelligence</a:t>
            </a:r>
            <a:r>
              <a:rPr lang="ko-KR" altLang="ko-KR" sz="1600" dirty="0">
                <a:highlight>
                  <a:srgbClr val="C0C0C0"/>
                </a:highlight>
              </a:rPr>
              <a:t> </a:t>
            </a:r>
            <a:r>
              <a:rPr lang="ko-KR" altLang="ko-KR" sz="1600" dirty="0"/>
              <a:t>(AI) </a:t>
            </a:r>
            <a:r>
              <a:rPr lang="ko-KR" altLang="ko-KR" sz="1600" dirty="0" err="1">
                <a:highlight>
                  <a:srgbClr val="C0C0C0"/>
                </a:highlight>
              </a:rPr>
              <a:t>content</a:t>
            </a:r>
            <a:r>
              <a:rPr lang="ko-KR" altLang="ko-KR" sz="1600" dirty="0">
                <a:highlight>
                  <a:srgbClr val="C0C0C0"/>
                </a:highlight>
              </a:rPr>
              <a:t> </a:t>
            </a:r>
            <a:r>
              <a:rPr lang="ko-KR" altLang="ko-KR" sz="1600" dirty="0" err="1">
                <a:highlight>
                  <a:srgbClr val="C0C0C0"/>
                </a:highlight>
              </a:rPr>
              <a:t>generator</a:t>
            </a:r>
            <a:r>
              <a:rPr lang="ko-KR" altLang="ko-KR" sz="1600" dirty="0">
                <a:highlight>
                  <a:srgbClr val="C0C0C0"/>
                </a:highlight>
              </a:rPr>
              <a:t> </a:t>
            </a:r>
            <a:endParaRPr lang="en-US" altLang="ko-KR" sz="1600" dirty="0">
              <a:highlight>
                <a:srgbClr val="C0C0C0"/>
              </a:highlight>
            </a:endParaRPr>
          </a:p>
          <a:p>
            <a:pPr marL="457200" lvl="1" indent="0">
              <a:buNone/>
            </a:pPr>
            <a:endParaRPr lang="ko-KR" altLang="ko-KR" sz="1600" dirty="0">
              <a:highlight>
                <a:srgbClr val="C0C0C0"/>
              </a:highlight>
            </a:endParaRPr>
          </a:p>
          <a:p>
            <a:pPr marL="457200" lvl="1" indent="0">
              <a:buNone/>
            </a:pPr>
            <a:r>
              <a:rPr lang="ko-KR" altLang="ko-KR" sz="1600" dirty="0" err="1"/>
              <a:t>that</a:t>
            </a:r>
            <a:r>
              <a:rPr lang="ko-KR" altLang="ko-KR" sz="1600" dirty="0"/>
              <a:t> </a:t>
            </a:r>
            <a:r>
              <a:rPr lang="ko-KR" altLang="ko-KR" sz="1600" dirty="0" err="1">
                <a:highlight>
                  <a:srgbClr val="C0C0C0"/>
                </a:highlight>
              </a:rPr>
              <a:t>semi-autonomously</a:t>
            </a:r>
            <a:r>
              <a:rPr lang="ko-KR" altLang="ko-KR" sz="1600" dirty="0"/>
              <a:t> </a:t>
            </a:r>
            <a:r>
              <a:rPr lang="ko-KR" altLang="ko-KR" sz="1600" dirty="0" err="1"/>
              <a:t>creates</a:t>
            </a:r>
            <a:r>
              <a:rPr lang="ko-KR" altLang="ko-KR" sz="1600" dirty="0"/>
              <a:t> </a:t>
            </a:r>
            <a:r>
              <a:rPr lang="ko-KR" altLang="ko-KR" sz="1600" dirty="0" err="1"/>
              <a:t>phrases</a:t>
            </a:r>
            <a:r>
              <a:rPr lang="ko-KR" altLang="ko-KR" sz="1600" dirty="0"/>
              <a:t> and </a:t>
            </a:r>
            <a:r>
              <a:rPr lang="ko-KR" altLang="ko-KR" sz="1600" dirty="0" err="1"/>
              <a:t>articles</a:t>
            </a:r>
            <a:r>
              <a:rPr lang="ko-KR" altLang="ko-KR" sz="1600" dirty="0"/>
              <a:t> </a:t>
            </a:r>
            <a:endParaRPr lang="en-US" altLang="ko-KR" sz="1600" dirty="0"/>
          </a:p>
          <a:p>
            <a:pPr marL="457200" lvl="1" indent="0">
              <a:buNone/>
            </a:pPr>
            <a:endParaRPr lang="en-US" altLang="ko-KR" sz="1600" dirty="0"/>
          </a:p>
          <a:p>
            <a:pPr marL="457200" lvl="1" indent="0">
              <a:buNone/>
            </a:pPr>
            <a:r>
              <a:rPr lang="ko-KR" altLang="ko-KR" sz="1600" dirty="0" err="1">
                <a:highlight>
                  <a:srgbClr val="C0C0C0"/>
                </a:highlight>
              </a:rPr>
              <a:t>based</a:t>
            </a:r>
            <a:r>
              <a:rPr lang="ko-KR" altLang="ko-KR" sz="1600" dirty="0">
                <a:highlight>
                  <a:srgbClr val="C0C0C0"/>
                </a:highlight>
              </a:rPr>
              <a:t> </a:t>
            </a:r>
            <a:r>
              <a:rPr lang="ko-KR" altLang="ko-KR" sz="1600" dirty="0" err="1">
                <a:highlight>
                  <a:srgbClr val="C0C0C0"/>
                </a:highlight>
              </a:rPr>
              <a:t>on</a:t>
            </a:r>
            <a:r>
              <a:rPr lang="ko-KR" altLang="ko-KR" sz="1600" dirty="0">
                <a:highlight>
                  <a:srgbClr val="C0C0C0"/>
                </a:highlight>
              </a:rPr>
              <a:t> </a:t>
            </a:r>
            <a:r>
              <a:rPr lang="ko-KR" altLang="ko-KR" sz="1600" dirty="0" err="1">
                <a:highlight>
                  <a:srgbClr val="C0C0C0"/>
                </a:highlight>
              </a:rPr>
              <a:t>user</a:t>
            </a:r>
            <a:r>
              <a:rPr lang="ko-KR" altLang="ko-KR" sz="1600" dirty="0">
                <a:highlight>
                  <a:srgbClr val="C0C0C0"/>
                </a:highlight>
              </a:rPr>
              <a:t> </a:t>
            </a:r>
            <a:r>
              <a:rPr lang="ko-KR" altLang="ko-KR" sz="1600" dirty="0" err="1">
                <a:highlight>
                  <a:srgbClr val="C0C0C0"/>
                </a:highlight>
              </a:rPr>
              <a:t>input</a:t>
            </a:r>
            <a:r>
              <a:rPr lang="ko-KR" altLang="ko-KR" sz="1600" dirty="0">
                <a:highlight>
                  <a:srgbClr val="C0C0C0"/>
                </a:highlight>
              </a:rPr>
              <a:t>.</a:t>
            </a:r>
            <a:r>
              <a:rPr lang="en-US" altLang="ko-KR" sz="1600" dirty="0">
                <a:highlight>
                  <a:srgbClr val="C0C0C0"/>
                </a:highlight>
              </a:rPr>
              <a:t> </a:t>
            </a:r>
          </a:p>
          <a:p>
            <a:endParaRPr lang="ko-KR" altLang="en-US" dirty="0"/>
          </a:p>
        </p:txBody>
      </p:sp>
    </p:spTree>
    <p:extLst>
      <p:ext uri="{BB962C8B-B14F-4D97-AF65-F5344CB8AC3E}">
        <p14:creationId xmlns:p14="http://schemas.microsoft.com/office/powerpoint/2010/main" val="37949940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875194-F17C-4A13-8809-2802C101BDCA}"/>
              </a:ext>
            </a:extLst>
          </p:cNvPr>
          <p:cNvSpPr>
            <a:spLocks noGrp="1"/>
          </p:cNvSpPr>
          <p:nvPr>
            <p:ph type="title"/>
          </p:nvPr>
        </p:nvSpPr>
        <p:spPr/>
        <p:txBody>
          <a:bodyPr/>
          <a:lstStyle/>
          <a:p>
            <a:r>
              <a:rPr lang="en-US" altLang="ko-KR" dirty="0"/>
              <a:t>Language models</a:t>
            </a:r>
            <a:endParaRPr lang="ko-KR" altLang="en-US" dirty="0"/>
          </a:p>
        </p:txBody>
      </p:sp>
      <p:sp>
        <p:nvSpPr>
          <p:cNvPr id="3" name="내용 개체 틀 2">
            <a:extLst>
              <a:ext uri="{FF2B5EF4-FFF2-40B4-BE49-F238E27FC236}">
                <a16:creationId xmlns:a16="http://schemas.microsoft.com/office/drawing/2014/main" id="{09302E69-7D85-4AE5-894E-276D74C92DB8}"/>
              </a:ext>
            </a:extLst>
          </p:cNvPr>
          <p:cNvSpPr>
            <a:spLocks noGrp="1"/>
          </p:cNvSpPr>
          <p:nvPr>
            <p:ph idx="1"/>
          </p:nvPr>
        </p:nvSpPr>
        <p:spPr/>
        <p:txBody>
          <a:bodyPr>
            <a:normAutofit lnSpcReduction="10000"/>
          </a:bodyPr>
          <a:lstStyle/>
          <a:p>
            <a:r>
              <a:rPr lang="en-US" altLang="ko-KR" dirty="0">
                <a:highlight>
                  <a:srgbClr val="FFFF00"/>
                </a:highlight>
              </a:rPr>
              <a:t>Language models are trained using a technique called "deep learning," which involves training a large neural network on massive datasets.</a:t>
            </a:r>
          </a:p>
          <a:p>
            <a:endParaRPr lang="en-US" altLang="ko-KR" dirty="0"/>
          </a:p>
          <a:p>
            <a:r>
              <a:rPr lang="en-US" altLang="ko-KR" dirty="0"/>
              <a:t>How many words trained by chat GPT?</a:t>
            </a:r>
          </a:p>
          <a:p>
            <a:endParaRPr lang="en-US" altLang="ko-KR" dirty="0"/>
          </a:p>
          <a:p>
            <a:r>
              <a:rPr lang="en-US" altLang="ko-KR" dirty="0" err="1">
                <a:highlight>
                  <a:srgbClr val="FFFF00"/>
                </a:highlight>
              </a:rPr>
              <a:t>ChatGPT</a:t>
            </a:r>
            <a:r>
              <a:rPr lang="en-US" altLang="ko-KR" dirty="0">
                <a:highlight>
                  <a:srgbClr val="FFFF00"/>
                </a:highlight>
              </a:rPr>
              <a:t>, based on the GPT-3.5 architecture, was trained on a vast amount of data containing 570GB of text. However, it's important to note that the number of words in the training data is not explicitly specified by </a:t>
            </a:r>
            <a:r>
              <a:rPr lang="en-US" altLang="ko-KR" dirty="0" err="1">
                <a:highlight>
                  <a:srgbClr val="FFFF00"/>
                </a:highlight>
              </a:rPr>
              <a:t>OpenAI</a:t>
            </a:r>
            <a:r>
              <a:rPr lang="en-US" altLang="ko-KR" dirty="0">
                <a:highlight>
                  <a:srgbClr val="FFFF00"/>
                </a:highlight>
              </a:rPr>
              <a:t>.</a:t>
            </a:r>
          </a:p>
        </p:txBody>
      </p:sp>
    </p:spTree>
    <p:extLst>
      <p:ext uri="{BB962C8B-B14F-4D97-AF65-F5344CB8AC3E}">
        <p14:creationId xmlns:p14="http://schemas.microsoft.com/office/powerpoint/2010/main" val="1648664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3D6B248-0092-41B9-B53E-7829EE3C9DA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AC7316B-DE68-4CDD-950B-E8A9D71CF314}"/>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C8F29F76-4600-43AD-AA48-CAD3EDCE7045}"/>
              </a:ext>
            </a:extLst>
          </p:cNvPr>
          <p:cNvPicPr>
            <a:picLocks noChangeAspect="1"/>
          </p:cNvPicPr>
          <p:nvPr/>
        </p:nvPicPr>
        <p:blipFill>
          <a:blip r:embed="rId2"/>
          <a:stretch>
            <a:fillRect/>
          </a:stretch>
        </p:blipFill>
        <p:spPr>
          <a:xfrm>
            <a:off x="469900" y="64609"/>
            <a:ext cx="11061700" cy="6614864"/>
          </a:xfrm>
          <a:prstGeom prst="rect">
            <a:avLst/>
          </a:prstGeom>
        </p:spPr>
      </p:pic>
      <p:sp>
        <p:nvSpPr>
          <p:cNvPr id="5" name="직사각형 4">
            <a:extLst>
              <a:ext uri="{FF2B5EF4-FFF2-40B4-BE49-F238E27FC236}">
                <a16:creationId xmlns:a16="http://schemas.microsoft.com/office/drawing/2014/main" id="{3E3B8BC1-6270-4F1C-8F5E-4CE245E68679}"/>
              </a:ext>
            </a:extLst>
          </p:cNvPr>
          <p:cNvSpPr/>
          <p:nvPr/>
        </p:nvSpPr>
        <p:spPr>
          <a:xfrm>
            <a:off x="2590800" y="6123543"/>
            <a:ext cx="8851900" cy="369332"/>
          </a:xfrm>
          <a:prstGeom prst="rect">
            <a:avLst/>
          </a:prstGeom>
        </p:spPr>
        <p:txBody>
          <a:bodyPr wrap="square">
            <a:spAutoFit/>
          </a:bodyPr>
          <a:lstStyle/>
          <a:p>
            <a:r>
              <a:rPr lang="en-US" altLang="ko-KR" dirty="0">
                <a:hlinkClick r:id="rId3"/>
              </a:rPr>
              <a:t>https://contents.premium.naver.com/chatgpt/buff/contents/230622235641423mo</a:t>
            </a:r>
            <a:endParaRPr lang="ko-KR" altLang="en-US" dirty="0"/>
          </a:p>
        </p:txBody>
      </p:sp>
    </p:spTree>
    <p:extLst>
      <p:ext uri="{BB962C8B-B14F-4D97-AF65-F5344CB8AC3E}">
        <p14:creationId xmlns:p14="http://schemas.microsoft.com/office/powerpoint/2010/main" val="11037855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0628268-3A1F-45BF-80F8-82F91504C284}"/>
              </a:ext>
            </a:extLst>
          </p:cNvPr>
          <p:cNvSpPr>
            <a:spLocks noGrp="1"/>
          </p:cNvSpPr>
          <p:nvPr>
            <p:ph idx="1"/>
          </p:nvPr>
        </p:nvSpPr>
        <p:spPr>
          <a:xfrm>
            <a:off x="707572" y="681135"/>
            <a:ext cx="10955694" cy="4030922"/>
          </a:xfrm>
        </p:spPr>
        <p:txBody>
          <a:bodyPr>
            <a:normAutofit/>
          </a:bodyPr>
          <a:lstStyle/>
          <a:p>
            <a:r>
              <a:rPr lang="en-US" altLang="ko-KR" dirty="0"/>
              <a:t>Conventional Search Engine:</a:t>
            </a:r>
          </a:p>
          <a:p>
            <a:pPr lvl="1"/>
            <a:r>
              <a:rPr lang="en-US" altLang="ko-KR" sz="1000" dirty="0"/>
              <a:t>Relies on keyword matching and indexing.</a:t>
            </a:r>
          </a:p>
          <a:p>
            <a:pPr lvl="1"/>
            <a:r>
              <a:rPr lang="en-US" altLang="ko-KR" sz="1000" dirty="0"/>
              <a:t>Results are based on factors like keyword density and page rankings.</a:t>
            </a:r>
          </a:p>
          <a:p>
            <a:pPr lvl="1"/>
            <a:r>
              <a:rPr lang="en-US" altLang="ko-KR" sz="1000" dirty="0"/>
              <a:t>Provides a list of relevant web pages.</a:t>
            </a:r>
          </a:p>
          <a:p>
            <a:pPr lvl="1"/>
            <a:r>
              <a:rPr lang="en-US" altLang="ko-KR" sz="1000" dirty="0"/>
              <a:t>Emphasizes popularity and authority of web pages.</a:t>
            </a:r>
          </a:p>
          <a:p>
            <a:pPr lvl="1"/>
            <a:r>
              <a:rPr lang="en-US" altLang="ko-KR" sz="1600" dirty="0"/>
              <a:t>Does not focus on understanding the meaning or context of the search query.</a:t>
            </a:r>
          </a:p>
          <a:p>
            <a:r>
              <a:rPr lang="en-US" altLang="ko-KR" dirty="0"/>
              <a:t>Semantic Search Engine:</a:t>
            </a:r>
          </a:p>
          <a:p>
            <a:pPr lvl="1"/>
            <a:r>
              <a:rPr lang="en-US" altLang="ko-KR" sz="900" dirty="0"/>
              <a:t>Analyzes the meaning and context of the search query.</a:t>
            </a:r>
          </a:p>
          <a:p>
            <a:pPr lvl="1"/>
            <a:r>
              <a:rPr lang="en-US" altLang="ko-KR" sz="900" dirty="0"/>
              <a:t>Considers user's location, search history, and other factors.</a:t>
            </a:r>
          </a:p>
          <a:p>
            <a:pPr lvl="1"/>
            <a:r>
              <a:rPr lang="en-US" altLang="ko-KR" sz="900" dirty="0"/>
              <a:t>Provides more personalized and context-aware results.</a:t>
            </a:r>
          </a:p>
          <a:p>
            <a:pPr lvl="1"/>
            <a:r>
              <a:rPr lang="en-US" altLang="ko-KR" sz="900" dirty="0"/>
              <a:t>Understands relationships between words and concepts.</a:t>
            </a:r>
          </a:p>
          <a:p>
            <a:pPr lvl="1"/>
            <a:r>
              <a:rPr lang="en-US" altLang="ko-KR" sz="900" dirty="0"/>
              <a:t>Uses natural language processing (NLP) techniques.</a:t>
            </a:r>
          </a:p>
          <a:p>
            <a:pPr lvl="1"/>
            <a:r>
              <a:rPr lang="en-US" altLang="ko-KR" sz="900" dirty="0"/>
              <a:t>Presents rich snippets and leverages knowledge graphs for additional context.</a:t>
            </a:r>
          </a:p>
          <a:p>
            <a:pPr lvl="1"/>
            <a:r>
              <a:rPr lang="en-US" altLang="ko-KR" sz="1600" dirty="0"/>
              <a:t>Aims to deliver more accurate and meaningful search results.</a:t>
            </a:r>
          </a:p>
          <a:p>
            <a:endParaRPr lang="ko-KR" altLang="en-US" dirty="0"/>
          </a:p>
        </p:txBody>
      </p:sp>
      <p:sp>
        <p:nvSpPr>
          <p:cNvPr id="6" name="Rectangle 1">
            <a:extLst>
              <a:ext uri="{FF2B5EF4-FFF2-40B4-BE49-F238E27FC236}">
                <a16:creationId xmlns:a16="http://schemas.microsoft.com/office/drawing/2014/main" id="{7ADBA410-52DB-427C-8FE6-B9C2D7581F2F}"/>
              </a:ext>
            </a:extLst>
          </p:cNvPr>
          <p:cNvSpPr>
            <a:spLocks noChangeArrowheads="1"/>
          </p:cNvSpPr>
          <p:nvPr/>
        </p:nvSpPr>
        <p:spPr bwMode="auto">
          <a:xfrm>
            <a:off x="528734" y="4591406"/>
            <a:ext cx="111998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In</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summary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conventional</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search</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engines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primarily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rely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on</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keyword</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matching</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while</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semantic</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search</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engines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aim</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to</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understand</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the</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meaning</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and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intent</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behind</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search</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queries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providing</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more</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contextually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relevant</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results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2400" b="0" i="0" u="none" strike="noStrike" cap="none" normalizeH="0" baseline="0" dirty="0">
                <a:ln>
                  <a:noFill/>
                </a:ln>
                <a:solidFill>
                  <a:schemeClr val="tx1"/>
                </a:solidFill>
                <a:effectLst/>
                <a:latin typeface="Arial" panose="020B0604020202020204" pitchFamily="34" charset="0"/>
                <a:ea typeface="Söhne"/>
              </a:rPr>
            </a:br>
            <a:endParaRPr kumimoji="0" lang="ko-KR" altLang="ko-KR"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030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ED3563-2FE7-48C7-8E5D-61C998CECBF3}"/>
              </a:ext>
            </a:extLst>
          </p:cNvPr>
          <p:cNvSpPr>
            <a:spLocks noGrp="1"/>
          </p:cNvSpPr>
          <p:nvPr>
            <p:ph type="title"/>
          </p:nvPr>
        </p:nvSpPr>
        <p:spPr/>
        <p:txBody>
          <a:bodyPr/>
          <a:lstStyle/>
          <a:p>
            <a:r>
              <a:rPr lang="en-US" altLang="ko-KR" dirty="0"/>
              <a:t>Limitations of </a:t>
            </a:r>
            <a:r>
              <a:rPr lang="en-US" altLang="ko-KR" dirty="0" err="1"/>
              <a:t>ChatGPT</a:t>
            </a:r>
            <a:br>
              <a:rPr lang="en-US" altLang="ko-KR"/>
            </a:br>
            <a:endParaRPr lang="ko-KR" altLang="en-US"/>
          </a:p>
        </p:txBody>
      </p:sp>
      <p:sp>
        <p:nvSpPr>
          <p:cNvPr id="3" name="내용 개체 틀 2">
            <a:extLst>
              <a:ext uri="{FF2B5EF4-FFF2-40B4-BE49-F238E27FC236}">
                <a16:creationId xmlns:a16="http://schemas.microsoft.com/office/drawing/2014/main" id="{79371D52-116E-467B-B422-091987890594}"/>
              </a:ext>
            </a:extLst>
          </p:cNvPr>
          <p:cNvSpPr>
            <a:spLocks noGrp="1"/>
          </p:cNvSpPr>
          <p:nvPr>
            <p:ph idx="1"/>
          </p:nvPr>
        </p:nvSpPr>
        <p:spPr/>
        <p:txBody>
          <a:bodyPr>
            <a:normAutofit fontScale="47500" lnSpcReduction="20000"/>
          </a:bodyPr>
          <a:lstStyle/>
          <a:p>
            <a:r>
              <a:rPr lang="en-US" altLang="ko-KR" dirty="0"/>
              <a:t>Lack of context awareness</a:t>
            </a:r>
          </a:p>
          <a:p>
            <a:r>
              <a:rPr lang="en-US" altLang="ko-KR" dirty="0"/>
              <a:t>One limitation of </a:t>
            </a:r>
            <a:r>
              <a:rPr lang="en-US" altLang="ko-KR" dirty="0" err="1"/>
              <a:t>ChatGPT</a:t>
            </a:r>
            <a:r>
              <a:rPr lang="en-US" altLang="ko-KR" dirty="0"/>
              <a:t> is that it is not always able to fully understand the context of a given text.</a:t>
            </a:r>
          </a:p>
          <a:p>
            <a:r>
              <a:rPr lang="en-US" altLang="ko-KR" dirty="0"/>
              <a:t>This can lead to the generation of text that is not appropriate or does not make sense in the given context.</a:t>
            </a:r>
          </a:p>
          <a:p>
            <a:r>
              <a:rPr lang="en-US" altLang="ko-KR" dirty="0"/>
              <a:t>This is particularly a limitation when the model is used in a conversational setting, where understanding the context of a conversation is crucial.</a:t>
            </a:r>
          </a:p>
          <a:p>
            <a:r>
              <a:rPr lang="en-US" altLang="ko-KR" dirty="0"/>
              <a:t>Limited ability to handle tasks that require common sense knowledge</a:t>
            </a:r>
          </a:p>
          <a:p>
            <a:r>
              <a:rPr lang="en-US" altLang="ko-KR" dirty="0" err="1"/>
              <a:t>ChatGPT</a:t>
            </a:r>
            <a:r>
              <a:rPr lang="en-US" altLang="ko-KR" dirty="0"/>
              <a:t> has been trained on a large dataset of text data, but it does not have access to common sense knowledge that humans possess.</a:t>
            </a:r>
          </a:p>
          <a:p>
            <a:r>
              <a:rPr lang="en-US" altLang="ko-KR" dirty="0"/>
              <a:t>This can limit its ability to perform certain tasks that require knowledge of the world, such as understanding idioms or sarcasm.</a:t>
            </a:r>
          </a:p>
          <a:p>
            <a:r>
              <a:rPr lang="en-US" altLang="ko-KR" dirty="0"/>
              <a:t>This limitation can be overcome by fine-tuning the model with task-specific data, but it still may not perform as well as a human in certain tasks.</a:t>
            </a:r>
          </a:p>
          <a:p>
            <a:r>
              <a:rPr lang="en-US" altLang="ko-KR" dirty="0"/>
              <a:t>Potential ethical concerns surrounding the use of AI-generated text</a:t>
            </a:r>
          </a:p>
          <a:p>
            <a:r>
              <a:rPr lang="en-US" altLang="ko-KR" dirty="0"/>
              <a:t>The use of AI-generated text raises ethical concerns such as potential manipulation of public opinion or spreading misinformation.</a:t>
            </a:r>
          </a:p>
          <a:p>
            <a:r>
              <a:rPr lang="en-US" altLang="ko-KR" dirty="0"/>
              <a:t>As the generated text can be difficult to distinguish from text written by a human, it may be used for malicious purposes such as impersonation or propaganda.</a:t>
            </a:r>
          </a:p>
          <a:p>
            <a:r>
              <a:rPr lang="en-US" altLang="ko-KR" dirty="0"/>
              <a:t>It is important to consider these ethical concerns when developing and deploying </a:t>
            </a:r>
            <a:r>
              <a:rPr lang="en-US" altLang="ko-KR" dirty="0" err="1"/>
              <a:t>ChatGPT</a:t>
            </a:r>
            <a:r>
              <a:rPr lang="en-US" altLang="ko-KR" dirty="0"/>
              <a:t> models, and to have proper measures in place to detect and prevent any potential misuse of the technology.</a:t>
            </a:r>
          </a:p>
          <a:p>
            <a:endParaRPr lang="ko-KR" altLang="en-US" dirty="0"/>
          </a:p>
        </p:txBody>
      </p:sp>
    </p:spTree>
    <p:extLst>
      <p:ext uri="{BB962C8B-B14F-4D97-AF65-F5344CB8AC3E}">
        <p14:creationId xmlns:p14="http://schemas.microsoft.com/office/powerpoint/2010/main" val="35535644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7803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What is a Function 1">
            <a:extLst>
              <a:ext uri="{FF2B5EF4-FFF2-40B4-BE49-F238E27FC236}">
                <a16:creationId xmlns:a16="http://schemas.microsoft.com/office/drawing/2014/main" id="{8E7CECAC-BF3A-4932-9582-74E9E393E2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09334" y="280870"/>
            <a:ext cx="9403465" cy="5090101"/>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id="{016EB391-A99F-4FE3-9613-6EEE1744C5B5}"/>
              </a:ext>
            </a:extLst>
          </p:cNvPr>
          <p:cNvSpPr/>
          <p:nvPr/>
        </p:nvSpPr>
        <p:spPr>
          <a:xfrm>
            <a:off x="179671" y="4481738"/>
            <a:ext cx="3167535" cy="461665"/>
          </a:xfrm>
          <a:prstGeom prst="rect">
            <a:avLst/>
          </a:prstGeom>
        </p:spPr>
        <p:txBody>
          <a:bodyPr wrap="square">
            <a:spAutoFit/>
          </a:bodyPr>
          <a:lstStyle/>
          <a:p>
            <a:r>
              <a:rPr lang="en-US" altLang="ko-KR" sz="2400" dirty="0">
                <a:solidFill>
                  <a:srgbClr val="DADDE2"/>
                </a:solidFill>
                <a:highlight>
                  <a:srgbClr val="0000FF"/>
                </a:highlight>
                <a:ea typeface="Söhne"/>
              </a:rPr>
              <a:t>U</a:t>
            </a:r>
            <a:r>
              <a:rPr lang="ko-KR" altLang="ko-KR" sz="2400" dirty="0" err="1">
                <a:solidFill>
                  <a:srgbClr val="DADDE2"/>
                </a:solidFill>
                <a:highlight>
                  <a:srgbClr val="0000FF"/>
                </a:highlight>
                <a:ea typeface="Söhne"/>
              </a:rPr>
              <a:t>nconscious</a:t>
            </a:r>
            <a:r>
              <a:rPr lang="en-US" altLang="ko-KR" sz="2400" dirty="0">
                <a:solidFill>
                  <a:srgbClr val="DADDE2"/>
                </a:solidFill>
                <a:highlight>
                  <a:srgbClr val="0000FF"/>
                </a:highlight>
                <a:ea typeface="Söhne"/>
              </a:rPr>
              <a:t>ness</a:t>
            </a:r>
            <a:endParaRPr lang="ko-KR" altLang="en-US" sz="2400" dirty="0">
              <a:highlight>
                <a:srgbClr val="0000FF"/>
              </a:highlight>
            </a:endParaRPr>
          </a:p>
        </p:txBody>
      </p:sp>
      <p:sp>
        <p:nvSpPr>
          <p:cNvPr id="9" name="직사각형 8">
            <a:extLst>
              <a:ext uri="{FF2B5EF4-FFF2-40B4-BE49-F238E27FC236}">
                <a16:creationId xmlns:a16="http://schemas.microsoft.com/office/drawing/2014/main" id="{24BE651B-2593-4724-9981-5237495E4FB8}"/>
              </a:ext>
            </a:extLst>
          </p:cNvPr>
          <p:cNvSpPr/>
          <p:nvPr/>
        </p:nvSpPr>
        <p:spPr>
          <a:xfrm>
            <a:off x="179671" y="5031239"/>
            <a:ext cx="4958970" cy="461665"/>
          </a:xfrm>
          <a:prstGeom prst="rect">
            <a:avLst/>
          </a:prstGeom>
        </p:spPr>
        <p:txBody>
          <a:bodyPr wrap="square">
            <a:spAutoFit/>
          </a:bodyPr>
          <a:lstStyle/>
          <a:p>
            <a:r>
              <a:rPr lang="en-US" altLang="ko-KR" sz="2400" dirty="0">
                <a:solidFill>
                  <a:schemeClr val="bg1"/>
                </a:solidFill>
                <a:highlight>
                  <a:srgbClr val="0000FF"/>
                </a:highlight>
                <a:latin typeface="Malgun Gothic Semilight" panose="020B0502040204020203" pitchFamily="50" charset="-127"/>
                <a:ea typeface="Malgun Gothic Semilight" panose="020B0502040204020203" pitchFamily="50" charset="-127"/>
                <a:cs typeface="Malgun Gothic Semilight" panose="020B0502040204020203" pitchFamily="50" charset="-127"/>
              </a:rPr>
              <a:t>Human forgetting</a:t>
            </a:r>
            <a:endParaRPr lang="ko-KR" altLang="en-US" sz="2400" dirty="0">
              <a:solidFill>
                <a:schemeClr val="bg1"/>
              </a:solidFill>
              <a:highlight>
                <a:srgbClr val="0000FF"/>
              </a:highlight>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p:txBody>
      </p:sp>
      <p:sp>
        <p:nvSpPr>
          <p:cNvPr id="11" name="직사각형 10">
            <a:extLst>
              <a:ext uri="{FF2B5EF4-FFF2-40B4-BE49-F238E27FC236}">
                <a16:creationId xmlns:a16="http://schemas.microsoft.com/office/drawing/2014/main" id="{4480D699-9CC8-43BC-BEEE-6651483262A2}"/>
              </a:ext>
            </a:extLst>
          </p:cNvPr>
          <p:cNvSpPr/>
          <p:nvPr/>
        </p:nvSpPr>
        <p:spPr>
          <a:xfrm>
            <a:off x="179671" y="5614838"/>
            <a:ext cx="4958970" cy="461665"/>
          </a:xfrm>
          <a:prstGeom prst="rect">
            <a:avLst/>
          </a:prstGeom>
        </p:spPr>
        <p:txBody>
          <a:bodyPr wrap="square">
            <a:spAutoFit/>
          </a:bodyPr>
          <a:lstStyle/>
          <a:p>
            <a:r>
              <a:rPr lang="en-US" altLang="ko-KR" sz="2400" dirty="0">
                <a:solidFill>
                  <a:schemeClr val="bg1"/>
                </a:solidFill>
                <a:highlight>
                  <a:srgbClr val="0000FF"/>
                </a:highlight>
              </a:rPr>
              <a:t>Nonverbal communication</a:t>
            </a:r>
            <a:endParaRPr lang="ko-KR" altLang="en-US" sz="2400" dirty="0">
              <a:solidFill>
                <a:schemeClr val="bg1"/>
              </a:solidFill>
              <a:highlight>
                <a:srgbClr val="0000FF"/>
              </a:highlight>
            </a:endParaRPr>
          </a:p>
        </p:txBody>
      </p:sp>
    </p:spTree>
    <p:extLst>
      <p:ext uri="{BB962C8B-B14F-4D97-AF65-F5344CB8AC3E}">
        <p14:creationId xmlns:p14="http://schemas.microsoft.com/office/powerpoint/2010/main" val="4021219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331C87C-B74A-49A5-9862-E5403D3947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19" y="691411"/>
            <a:ext cx="4325933" cy="547517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98E4D1C4-8942-475A-ACE8-D24DEF17036D}"/>
              </a:ext>
            </a:extLst>
          </p:cNvPr>
          <p:cNvSpPr/>
          <p:nvPr/>
        </p:nvSpPr>
        <p:spPr>
          <a:xfrm>
            <a:off x="7494876" y="6291743"/>
            <a:ext cx="1450975" cy="369332"/>
          </a:xfrm>
          <a:prstGeom prst="rect">
            <a:avLst/>
          </a:prstGeom>
        </p:spPr>
        <p:txBody>
          <a:bodyPr wrap="none">
            <a:spAutoFit/>
          </a:bodyPr>
          <a:lstStyle/>
          <a:p>
            <a:r>
              <a:rPr lang="en-US" altLang="ko-KR" dirty="0">
                <a:solidFill>
                  <a:schemeClr val="accent1"/>
                </a:solidFill>
                <a:latin typeface="Söhne"/>
              </a:rPr>
              <a:t>Yayoi Kusama</a:t>
            </a:r>
            <a:endParaRPr lang="ko-KR" altLang="en-US" dirty="0">
              <a:solidFill>
                <a:schemeClr val="accent1"/>
              </a:solidFill>
            </a:endParaRPr>
          </a:p>
        </p:txBody>
      </p:sp>
      <p:sp>
        <p:nvSpPr>
          <p:cNvPr id="7" name="직사각형 6">
            <a:extLst>
              <a:ext uri="{FF2B5EF4-FFF2-40B4-BE49-F238E27FC236}">
                <a16:creationId xmlns:a16="http://schemas.microsoft.com/office/drawing/2014/main" id="{F9CA17BC-328F-4DAF-AF1B-7FAF779B63D8}"/>
              </a:ext>
            </a:extLst>
          </p:cNvPr>
          <p:cNvSpPr/>
          <p:nvPr/>
        </p:nvSpPr>
        <p:spPr>
          <a:xfrm>
            <a:off x="2234767" y="6233023"/>
            <a:ext cx="1311578" cy="369332"/>
          </a:xfrm>
          <a:prstGeom prst="rect">
            <a:avLst/>
          </a:prstGeom>
        </p:spPr>
        <p:txBody>
          <a:bodyPr wrap="none">
            <a:spAutoFit/>
          </a:bodyPr>
          <a:lstStyle/>
          <a:p>
            <a:r>
              <a:rPr lang="en-US" altLang="ko-KR" dirty="0" err="1">
                <a:solidFill>
                  <a:schemeClr val="accent1"/>
                </a:solidFill>
                <a:latin typeface="Söhne"/>
              </a:rPr>
              <a:t>Whanki</a:t>
            </a:r>
            <a:r>
              <a:rPr lang="en-US" altLang="ko-KR" dirty="0">
                <a:solidFill>
                  <a:schemeClr val="accent1"/>
                </a:solidFill>
                <a:latin typeface="Söhne"/>
              </a:rPr>
              <a:t> Kim</a:t>
            </a:r>
            <a:endParaRPr lang="ko-KR" altLang="en-US" dirty="0">
              <a:solidFill>
                <a:schemeClr val="accent1"/>
              </a:solidFill>
            </a:endParaRPr>
          </a:p>
        </p:txBody>
      </p:sp>
      <p:pic>
        <p:nvPicPr>
          <p:cNvPr id="2054" name="Picture 6">
            <a:extLst>
              <a:ext uri="{FF2B5EF4-FFF2-40B4-BE49-F238E27FC236}">
                <a16:creationId xmlns:a16="http://schemas.microsoft.com/office/drawing/2014/main" id="{55712CBA-2C51-4BB8-A79D-C7326ECBA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565" y="691411"/>
            <a:ext cx="10310929" cy="535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6102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t>Transformer</a:t>
            </a:r>
            <a:endParaRPr lang="en-US" altLang="ko-KR" b="1" i="1" dirty="0"/>
          </a:p>
          <a:p>
            <a:endParaRPr lang="en-US" altLang="ko-KR"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dirty="0" err="1"/>
              <a:t>artificial</a:t>
            </a:r>
            <a:r>
              <a:rPr lang="ko-KR" altLang="ko-KR" dirty="0"/>
              <a:t> </a:t>
            </a:r>
            <a:r>
              <a:rPr lang="ko-KR" altLang="ko-KR" dirty="0" err="1"/>
              <a:t>intelligence</a:t>
            </a:r>
            <a:r>
              <a:rPr lang="ko-KR" altLang="ko-KR" dirty="0"/>
              <a:t> (AI) </a:t>
            </a:r>
            <a:r>
              <a:rPr lang="ko-KR" altLang="ko-KR" dirty="0" err="1"/>
              <a:t>content</a:t>
            </a:r>
            <a:r>
              <a:rPr lang="ko-KR" altLang="ko-KR" dirty="0"/>
              <a:t> </a:t>
            </a:r>
            <a:r>
              <a:rPr lang="ko-KR" altLang="ko-KR" dirty="0" err="1"/>
              <a:t>generator</a:t>
            </a:r>
            <a:r>
              <a:rPr lang="ko-KR" altLang="ko-KR" dirty="0"/>
              <a:t> </a:t>
            </a:r>
            <a:endParaRPr lang="en-US" altLang="ko-KR" dirty="0"/>
          </a:p>
          <a:p>
            <a:pPr marL="457200" lvl="1" indent="0">
              <a:buNone/>
            </a:pPr>
            <a:endParaRPr lang="ko-KR" altLang="ko-KR" dirty="0"/>
          </a:p>
          <a:p>
            <a:pPr marL="457200" lvl="1" indent="0">
              <a:buNone/>
            </a:pPr>
            <a:r>
              <a:rPr lang="ko-KR" altLang="ko-KR" dirty="0" err="1"/>
              <a:t>that</a:t>
            </a:r>
            <a:r>
              <a:rPr lang="ko-KR" altLang="ko-KR" dirty="0"/>
              <a:t> </a:t>
            </a:r>
            <a:r>
              <a:rPr lang="ko-KR" altLang="ko-KR" dirty="0" err="1"/>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sz="3600" dirty="0" err="1">
                <a:solidFill>
                  <a:schemeClr val="accent5">
                    <a:lumMod val="75000"/>
                  </a:schemeClr>
                </a:solidFill>
                <a:highlight>
                  <a:srgbClr val="C0C0C0"/>
                </a:highlight>
              </a:rPr>
              <a:t>based</a:t>
            </a:r>
            <a:r>
              <a:rPr lang="ko-KR" altLang="ko-KR" sz="3600" dirty="0">
                <a:solidFill>
                  <a:schemeClr val="accent5">
                    <a:lumMod val="75000"/>
                  </a:schemeClr>
                </a:solidFill>
                <a:highlight>
                  <a:srgbClr val="C0C0C0"/>
                </a:highlight>
              </a:rPr>
              <a:t> </a:t>
            </a:r>
            <a:r>
              <a:rPr lang="ko-KR" altLang="ko-KR" sz="3600" dirty="0" err="1">
                <a:solidFill>
                  <a:schemeClr val="accent5">
                    <a:lumMod val="75000"/>
                  </a:schemeClr>
                </a:solidFill>
                <a:highlight>
                  <a:srgbClr val="C0C0C0"/>
                </a:highlight>
              </a:rPr>
              <a:t>on</a:t>
            </a:r>
            <a:r>
              <a:rPr lang="ko-KR" altLang="ko-KR" sz="3600" dirty="0">
                <a:solidFill>
                  <a:schemeClr val="accent5">
                    <a:lumMod val="75000"/>
                  </a:schemeClr>
                </a:solidFill>
                <a:highlight>
                  <a:srgbClr val="C0C0C0"/>
                </a:highlight>
              </a:rPr>
              <a:t> </a:t>
            </a:r>
            <a:r>
              <a:rPr lang="ko-KR" altLang="ko-KR" sz="3600" dirty="0" err="1">
                <a:solidFill>
                  <a:schemeClr val="accent5">
                    <a:lumMod val="75000"/>
                  </a:schemeClr>
                </a:solidFill>
                <a:highlight>
                  <a:srgbClr val="C0C0C0"/>
                </a:highlight>
              </a:rPr>
              <a:t>user</a:t>
            </a:r>
            <a:r>
              <a:rPr lang="ko-KR" altLang="ko-KR" sz="3600" dirty="0">
                <a:solidFill>
                  <a:schemeClr val="accent5">
                    <a:lumMod val="75000"/>
                  </a:schemeClr>
                </a:solidFill>
                <a:highlight>
                  <a:srgbClr val="C0C0C0"/>
                </a:highlight>
              </a:rPr>
              <a:t> </a:t>
            </a:r>
            <a:r>
              <a:rPr lang="ko-KR" altLang="ko-KR" sz="3600" dirty="0" err="1">
                <a:solidFill>
                  <a:schemeClr val="accent5">
                    <a:lumMod val="75000"/>
                  </a:schemeClr>
                </a:solidFill>
                <a:highlight>
                  <a:srgbClr val="C0C0C0"/>
                </a:highlight>
              </a:rPr>
              <a:t>input</a:t>
            </a:r>
            <a:r>
              <a:rPr lang="ko-KR" altLang="ko-KR" sz="3600" dirty="0">
                <a:solidFill>
                  <a:schemeClr val="accent5">
                    <a:lumMod val="75000"/>
                  </a:schemeClr>
                </a:solidFill>
                <a:highlight>
                  <a:srgbClr val="C0C0C0"/>
                </a:highlight>
              </a:rPr>
              <a:t>.</a:t>
            </a:r>
            <a:r>
              <a:rPr lang="en-US" altLang="ko-KR" sz="3600" dirty="0">
                <a:solidFill>
                  <a:schemeClr val="accent5">
                    <a:lumMod val="75000"/>
                  </a:schemeClr>
                </a:solidFill>
                <a:highlight>
                  <a:srgbClr val="C0C0C0"/>
                </a:highlight>
              </a:rPr>
              <a:t> </a:t>
            </a:r>
          </a:p>
          <a:p>
            <a:endParaRPr lang="ko-KR" altLang="en-US" dirty="0"/>
          </a:p>
        </p:txBody>
      </p:sp>
    </p:spTree>
    <p:extLst>
      <p:ext uri="{BB962C8B-B14F-4D97-AF65-F5344CB8AC3E}">
        <p14:creationId xmlns:p14="http://schemas.microsoft.com/office/powerpoint/2010/main" val="15561324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977001-2C0D-46C0-80FA-B66D7627B73E}"/>
              </a:ext>
            </a:extLst>
          </p:cNvPr>
          <p:cNvSpPr>
            <a:spLocks noGrp="1"/>
          </p:cNvSpPr>
          <p:nvPr>
            <p:ph type="title"/>
          </p:nvPr>
        </p:nvSpPr>
        <p:spPr/>
        <p:txBody>
          <a:bodyPr>
            <a:normAutofit fontScale="90000"/>
          </a:bodyPr>
          <a:lstStyle/>
          <a:p>
            <a:pPr algn="ctr"/>
            <a:r>
              <a:rPr lang="en-US" altLang="ko-KR" sz="2200" b="1" dirty="0"/>
              <a:t>NVIDIA</a:t>
            </a:r>
            <a:r>
              <a:rPr lang="ko-KR" altLang="en-US" sz="2200" b="1" dirty="0"/>
              <a:t>의 과학시간 </a:t>
            </a:r>
            <a:r>
              <a:rPr lang="en-US" altLang="ko-KR" sz="2200" b="1" dirty="0"/>
              <a:t>- GPU</a:t>
            </a:r>
            <a:r>
              <a:rPr lang="ko-KR" altLang="en-US" sz="2200" b="1" dirty="0"/>
              <a:t>와 </a:t>
            </a:r>
            <a:r>
              <a:rPr lang="en-US" altLang="ko-KR" sz="2200" b="1" dirty="0"/>
              <a:t>CPU</a:t>
            </a:r>
            <a:r>
              <a:rPr lang="ko-KR" altLang="en-US" sz="2200" b="1" dirty="0"/>
              <a:t>의 차이</a:t>
            </a:r>
            <a:br>
              <a:rPr lang="en-US" altLang="ko-KR" sz="2200" b="1" dirty="0"/>
            </a:br>
            <a:r>
              <a:rPr lang="en-US" altLang="ko-KR" sz="2200" dirty="0"/>
              <a:t>Https://www.youtube.com/watch?v=1BAZf3PsjWA</a:t>
            </a:r>
            <a:br>
              <a:rPr lang="ko-KR" altLang="en-US" sz="2200" dirty="0"/>
            </a:br>
            <a:br>
              <a:rPr lang="ko-KR" altLang="en-US" b="1" dirty="0"/>
            </a:br>
            <a:endParaRPr lang="ko-KR" altLang="en-US" dirty="0"/>
          </a:p>
        </p:txBody>
      </p:sp>
      <p:sp>
        <p:nvSpPr>
          <p:cNvPr id="5" name="직사각형 4">
            <a:extLst>
              <a:ext uri="{FF2B5EF4-FFF2-40B4-BE49-F238E27FC236}">
                <a16:creationId xmlns:a16="http://schemas.microsoft.com/office/drawing/2014/main" id="{C6782B65-F149-436B-BCB2-D17746E51E50}"/>
              </a:ext>
            </a:extLst>
          </p:cNvPr>
          <p:cNvSpPr/>
          <p:nvPr/>
        </p:nvSpPr>
        <p:spPr>
          <a:xfrm>
            <a:off x="9428470" y="1100189"/>
            <a:ext cx="2307042" cy="646331"/>
          </a:xfrm>
          <a:prstGeom prst="rect">
            <a:avLst/>
          </a:prstGeom>
        </p:spPr>
        <p:txBody>
          <a:bodyPr wrap="none">
            <a:spAutoFit/>
          </a:bodyPr>
          <a:lstStyle/>
          <a:p>
            <a:r>
              <a:rPr lang="ko-KR" altLang="en-US" dirty="0">
                <a:solidFill>
                  <a:srgbClr val="080E14"/>
                </a:solidFill>
                <a:latin typeface="Nanum Gothic"/>
              </a:rPr>
              <a:t> </a:t>
            </a:r>
            <a:r>
              <a:rPr lang="en-US" altLang="ko-KR" dirty="0">
                <a:solidFill>
                  <a:srgbClr val="080E14"/>
                </a:solidFill>
                <a:latin typeface="Nanum Gothic"/>
              </a:rPr>
              <a:t>chat GPT </a:t>
            </a:r>
            <a:r>
              <a:rPr lang="ko-KR" altLang="en-US" dirty="0">
                <a:solidFill>
                  <a:srgbClr val="080E14"/>
                </a:solidFill>
                <a:latin typeface="Nanum Gothic"/>
              </a:rPr>
              <a:t>월간 활성 </a:t>
            </a:r>
            <a:endParaRPr lang="en-US" altLang="ko-KR" dirty="0">
              <a:solidFill>
                <a:srgbClr val="080E14"/>
              </a:solidFill>
              <a:latin typeface="Nanum Gothic"/>
            </a:endParaRPr>
          </a:p>
          <a:p>
            <a:r>
              <a:rPr lang="ko-KR" altLang="en-US" dirty="0">
                <a:solidFill>
                  <a:srgbClr val="080E14"/>
                </a:solidFill>
                <a:latin typeface="Nanum Gothic"/>
              </a:rPr>
              <a:t>사용자 수</a:t>
            </a:r>
            <a:r>
              <a:rPr lang="en-US" altLang="ko-KR" dirty="0">
                <a:solidFill>
                  <a:srgbClr val="080E14"/>
                </a:solidFill>
                <a:latin typeface="Nanum Gothic"/>
              </a:rPr>
              <a:t> 1</a:t>
            </a:r>
            <a:r>
              <a:rPr lang="ko-KR" altLang="en-US" dirty="0" err="1">
                <a:solidFill>
                  <a:srgbClr val="080E14"/>
                </a:solidFill>
                <a:latin typeface="Nanum Gothic"/>
              </a:rPr>
              <a:t>억명</a:t>
            </a:r>
            <a:r>
              <a:rPr lang="ko-KR" altLang="en-US" dirty="0">
                <a:solidFill>
                  <a:srgbClr val="080E14"/>
                </a:solidFill>
                <a:latin typeface="Nanum Gothic"/>
              </a:rPr>
              <a:t> 돌파</a:t>
            </a:r>
            <a:endParaRPr lang="ko-KR" altLang="en-US" dirty="0"/>
          </a:p>
        </p:txBody>
      </p:sp>
      <p:pic>
        <p:nvPicPr>
          <p:cNvPr id="7" name="그림 6">
            <a:extLst>
              <a:ext uri="{FF2B5EF4-FFF2-40B4-BE49-F238E27FC236}">
                <a16:creationId xmlns:a16="http://schemas.microsoft.com/office/drawing/2014/main" id="{E357E8CE-E643-4E15-92E6-48AB78266F1C}"/>
              </a:ext>
            </a:extLst>
          </p:cNvPr>
          <p:cNvPicPr>
            <a:picLocks noChangeAspect="1"/>
          </p:cNvPicPr>
          <p:nvPr/>
        </p:nvPicPr>
        <p:blipFill>
          <a:blip r:embed="rId2"/>
          <a:stretch>
            <a:fillRect/>
          </a:stretch>
        </p:blipFill>
        <p:spPr>
          <a:xfrm>
            <a:off x="228906" y="1737754"/>
            <a:ext cx="11332666" cy="4368458"/>
          </a:xfrm>
          <a:prstGeom prst="rect">
            <a:avLst/>
          </a:prstGeom>
        </p:spPr>
      </p:pic>
      <p:sp>
        <p:nvSpPr>
          <p:cNvPr id="6" name="화살표: 아래쪽 5">
            <a:extLst>
              <a:ext uri="{FF2B5EF4-FFF2-40B4-BE49-F238E27FC236}">
                <a16:creationId xmlns:a16="http://schemas.microsoft.com/office/drawing/2014/main" id="{D46B626F-FE7D-45B9-925E-E15DD5A06220}"/>
              </a:ext>
            </a:extLst>
          </p:cNvPr>
          <p:cNvSpPr/>
          <p:nvPr/>
        </p:nvSpPr>
        <p:spPr>
          <a:xfrm>
            <a:off x="10581991" y="1746520"/>
            <a:ext cx="136343"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93666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highlight>
                  <a:srgbClr val="FFFF00"/>
                </a:highlight>
              </a:rPr>
              <a:t>chat</a:t>
            </a:r>
            <a:r>
              <a:rPr lang="en-US" altLang="ko-KR" dirty="0"/>
              <a:t> GPT</a:t>
            </a:r>
            <a:endParaRPr lang="ko-KR" altLang="en-US" dirty="0"/>
          </a:p>
        </p:txBody>
      </p:sp>
      <p:sp>
        <p:nvSpPr>
          <p:cNvPr id="5" name="직사각형 4">
            <a:extLst>
              <a:ext uri="{FF2B5EF4-FFF2-40B4-BE49-F238E27FC236}">
                <a16:creationId xmlns:a16="http://schemas.microsoft.com/office/drawing/2014/main" id="{9E5123D5-5088-427E-9461-019561AF885B}"/>
              </a:ext>
            </a:extLst>
          </p:cNvPr>
          <p:cNvSpPr/>
          <p:nvPr/>
        </p:nvSpPr>
        <p:spPr>
          <a:xfrm>
            <a:off x="9036926" y="6492875"/>
            <a:ext cx="3057247" cy="246221"/>
          </a:xfrm>
          <a:prstGeom prst="rect">
            <a:avLst/>
          </a:prstGeom>
        </p:spPr>
        <p:txBody>
          <a:bodyPr wrap="none">
            <a:spAutoFit/>
          </a:bodyPr>
          <a:lstStyle/>
          <a:p>
            <a:r>
              <a:rPr lang="en-US" altLang="ko-KR" sz="1000" dirty="0">
                <a:hlinkClick r:id="rId2"/>
              </a:rPr>
              <a:t>Link : </a:t>
            </a:r>
            <a:r>
              <a:rPr lang="ko-KR" altLang="ko-KR" sz="1000" dirty="0" err="1">
                <a:hlinkClick r:id="rId2"/>
              </a:rPr>
              <a:t>What</a:t>
            </a:r>
            <a:r>
              <a:rPr lang="ko-KR" altLang="ko-KR" sz="1000" dirty="0">
                <a:hlinkClick r:id="rId2"/>
              </a:rPr>
              <a:t> </a:t>
            </a:r>
            <a:r>
              <a:rPr lang="ko-KR" altLang="ko-KR" sz="1000" dirty="0" err="1">
                <a:hlinkClick r:id="rId2"/>
              </a:rPr>
              <a:t>is</a:t>
            </a:r>
            <a:r>
              <a:rPr lang="ko-KR" altLang="ko-KR" sz="1000" dirty="0">
                <a:hlinkClick r:id="rId2"/>
              </a:rPr>
              <a:t> </a:t>
            </a:r>
            <a:r>
              <a:rPr lang="ko-KR" altLang="ko-KR" sz="1000" dirty="0" err="1">
                <a:hlinkClick r:id="rId2"/>
              </a:rPr>
              <a:t>Chat</a:t>
            </a:r>
            <a:r>
              <a:rPr lang="ko-KR" altLang="ko-KR" sz="1000" dirty="0">
                <a:hlinkClick r:id="rId2"/>
              </a:rPr>
              <a:t> GPT and </a:t>
            </a:r>
            <a:r>
              <a:rPr lang="ko-KR" altLang="ko-KR" sz="1000" dirty="0" err="1">
                <a:hlinkClick r:id="rId2"/>
              </a:rPr>
              <a:t>How</a:t>
            </a:r>
            <a:r>
              <a:rPr lang="ko-KR" altLang="ko-KR" sz="1000" dirty="0">
                <a:hlinkClick r:id="rId2"/>
              </a:rPr>
              <a:t> </a:t>
            </a:r>
            <a:r>
              <a:rPr lang="ko-KR" altLang="ko-KR" sz="1000" dirty="0" err="1">
                <a:hlinkClick r:id="rId2"/>
              </a:rPr>
              <a:t>Does</a:t>
            </a:r>
            <a:r>
              <a:rPr lang="ko-KR" altLang="ko-KR" sz="1000" dirty="0">
                <a:hlinkClick r:id="rId2"/>
              </a:rPr>
              <a:t> </a:t>
            </a:r>
            <a:r>
              <a:rPr lang="ko-KR" altLang="ko-KR" sz="1000" dirty="0" err="1">
                <a:hlinkClick r:id="rId2"/>
              </a:rPr>
              <a:t>It</a:t>
            </a:r>
            <a:r>
              <a:rPr lang="ko-KR" altLang="ko-KR" sz="1000" dirty="0">
                <a:hlinkClick r:id="rId2"/>
              </a:rPr>
              <a:t> </a:t>
            </a:r>
            <a:r>
              <a:rPr lang="ko-KR" altLang="ko-KR" sz="1000" dirty="0" err="1">
                <a:hlinkClick r:id="rId2"/>
              </a:rPr>
              <a:t>Work</a:t>
            </a:r>
            <a:r>
              <a:rPr lang="ko-KR" altLang="ko-KR" sz="1000" dirty="0">
                <a:hlinkClick r:id="rId2"/>
              </a:rPr>
              <a:t>? </a:t>
            </a:r>
            <a:endParaRPr lang="ko-KR" altLang="en-US" sz="1000" dirty="0"/>
          </a:p>
        </p:txBody>
      </p:sp>
      <p:pic>
        <p:nvPicPr>
          <p:cNvPr id="7" name="그림 6">
            <a:extLst>
              <a:ext uri="{FF2B5EF4-FFF2-40B4-BE49-F238E27FC236}">
                <a16:creationId xmlns:a16="http://schemas.microsoft.com/office/drawing/2014/main" id="{69A685AC-1160-4816-B80A-21418D380D06}"/>
              </a:ext>
            </a:extLst>
          </p:cNvPr>
          <p:cNvPicPr>
            <a:picLocks noChangeAspect="1"/>
          </p:cNvPicPr>
          <p:nvPr/>
        </p:nvPicPr>
        <p:blipFill>
          <a:blip r:embed="rId3"/>
          <a:stretch>
            <a:fillRect/>
          </a:stretch>
        </p:blipFill>
        <p:spPr>
          <a:xfrm>
            <a:off x="6161070" y="415711"/>
            <a:ext cx="5612879" cy="6077164"/>
          </a:xfrm>
          <a:prstGeom prst="rect">
            <a:avLst/>
          </a:prstGeom>
        </p:spPr>
      </p:pic>
      <p:sp>
        <p:nvSpPr>
          <p:cNvPr id="8" name="직사각형 7">
            <a:extLst>
              <a:ext uri="{FF2B5EF4-FFF2-40B4-BE49-F238E27FC236}">
                <a16:creationId xmlns:a16="http://schemas.microsoft.com/office/drawing/2014/main" id="{883C8B55-ABB8-4FC0-B1E4-5F0FEFA60C11}"/>
              </a:ext>
            </a:extLst>
          </p:cNvPr>
          <p:cNvSpPr/>
          <p:nvPr/>
        </p:nvSpPr>
        <p:spPr>
          <a:xfrm>
            <a:off x="418052" y="5216704"/>
            <a:ext cx="5612879" cy="830997"/>
          </a:xfrm>
          <a:prstGeom prst="rect">
            <a:avLst/>
          </a:prstGeom>
        </p:spPr>
        <p:txBody>
          <a:bodyPr wrap="square">
            <a:spAutoFit/>
          </a:bodyPr>
          <a:lstStyle/>
          <a:p>
            <a:pPr>
              <a:buFont typeface="Arial" panose="020B0604020202020204" pitchFamily="34" charset="0"/>
              <a:buChar char="•"/>
            </a:pPr>
            <a:r>
              <a:rPr lang="en-US" altLang="ko-KR" sz="2400" dirty="0">
                <a:latin typeface="Söhne"/>
              </a:rPr>
              <a:t> Natural Language Processing (NLP)</a:t>
            </a:r>
          </a:p>
          <a:p>
            <a:pPr>
              <a:buFont typeface="Arial" panose="020B0604020202020204" pitchFamily="34" charset="0"/>
              <a:buChar char="•"/>
            </a:pPr>
            <a:r>
              <a:rPr lang="en-US" altLang="ko-KR" sz="2400" dirty="0">
                <a:latin typeface="Söhne"/>
              </a:rPr>
              <a:t> Machine Learning (ML)…</a:t>
            </a:r>
            <a:endParaRPr lang="en-US" altLang="ko-KR" sz="2400" b="0" i="0" dirty="0">
              <a:effectLst/>
              <a:latin typeface="Söhne"/>
            </a:endParaRPr>
          </a:p>
        </p:txBody>
      </p:sp>
      <p:sp>
        <p:nvSpPr>
          <p:cNvPr id="9" name="직사각형 8">
            <a:extLst>
              <a:ext uri="{FF2B5EF4-FFF2-40B4-BE49-F238E27FC236}">
                <a16:creationId xmlns:a16="http://schemas.microsoft.com/office/drawing/2014/main" id="{5438EE8B-EDDD-4C8A-A519-4CC79DFDDA0A}"/>
              </a:ext>
            </a:extLst>
          </p:cNvPr>
          <p:cNvSpPr/>
          <p:nvPr/>
        </p:nvSpPr>
        <p:spPr>
          <a:xfrm>
            <a:off x="418051" y="1805952"/>
            <a:ext cx="5243010" cy="2677656"/>
          </a:xfrm>
          <a:prstGeom prst="rect">
            <a:avLst/>
          </a:prstGeom>
        </p:spPr>
        <p:txBody>
          <a:bodyPr wrap="square">
            <a:spAutoFit/>
          </a:bodyPr>
          <a:lstStyle/>
          <a:p>
            <a:r>
              <a:rPr lang="en-US" altLang="ko-KR" sz="2400" dirty="0">
                <a:latin typeface="Söhne"/>
              </a:rPr>
              <a:t>"Chat" refers to </a:t>
            </a:r>
          </a:p>
          <a:p>
            <a:r>
              <a:rPr lang="en-US" altLang="ko-KR" sz="2400" dirty="0">
                <a:latin typeface="Söhne"/>
              </a:rPr>
              <a:t>        conversation or informal talk</a:t>
            </a:r>
          </a:p>
          <a:p>
            <a:endParaRPr lang="en-US" altLang="ko-KR" sz="2400" dirty="0">
              <a:latin typeface="Söhne"/>
            </a:endParaRPr>
          </a:p>
          <a:p>
            <a:r>
              <a:rPr lang="en-US" altLang="ko-KR" sz="2400" dirty="0"/>
              <a:t>to engage </a:t>
            </a:r>
          </a:p>
          <a:p>
            <a:r>
              <a:rPr lang="en-US" altLang="ko-KR" sz="2400" dirty="0"/>
              <a:t>     in interactive </a:t>
            </a:r>
          </a:p>
          <a:p>
            <a:r>
              <a:rPr lang="en-US" altLang="ko-KR" sz="2400" dirty="0"/>
              <a:t>     text-based discussions </a:t>
            </a:r>
          </a:p>
          <a:p>
            <a:r>
              <a:rPr lang="en-US" altLang="ko-KR" sz="2400" dirty="0"/>
              <a:t>     with users.</a:t>
            </a:r>
            <a:endParaRPr lang="ko-KR" altLang="en-US" sz="2400" dirty="0"/>
          </a:p>
        </p:txBody>
      </p:sp>
    </p:spTree>
    <p:extLst>
      <p:ext uri="{BB962C8B-B14F-4D97-AF65-F5344CB8AC3E}">
        <p14:creationId xmlns:p14="http://schemas.microsoft.com/office/powerpoint/2010/main" val="31098690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0A41FFA-36D0-41D3-8D99-ED3B4B5B89EC}"/>
              </a:ext>
            </a:extLst>
          </p:cNvPr>
          <p:cNvSpPr>
            <a:spLocks noGrp="1"/>
          </p:cNvSpPr>
          <p:nvPr>
            <p:ph type="title"/>
          </p:nvPr>
        </p:nvSpPr>
        <p:spPr>
          <a:xfrm>
            <a:off x="838200" y="565150"/>
            <a:ext cx="10515600" cy="1325563"/>
          </a:xfrm>
        </p:spPr>
        <p:txBody>
          <a:bodyPr>
            <a:normAutofit fontScale="90000"/>
          </a:bodyPr>
          <a:lstStyle/>
          <a:p>
            <a:pPr algn="ctr"/>
            <a:r>
              <a:rPr lang="en-US" altLang="ko-KR" sz="3100" b="1" dirty="0"/>
              <a:t>Google shares lose $100 billion </a:t>
            </a:r>
            <a:br>
              <a:rPr lang="en-US" altLang="ko-KR" sz="3100" b="1" dirty="0"/>
            </a:br>
            <a:r>
              <a:rPr lang="en-US" altLang="ko-KR" sz="3100" b="1" dirty="0"/>
              <a:t>after company’s AI chatbot makes an error during demo</a:t>
            </a:r>
            <a:br>
              <a:rPr lang="en-US" altLang="ko-KR" sz="3100" b="1" dirty="0"/>
            </a:br>
            <a:r>
              <a:rPr lang="en-US" altLang="ko-KR" sz="3100" b="1" dirty="0"/>
              <a:t>2023.02</a:t>
            </a:r>
            <a:br>
              <a:rPr lang="en-US" altLang="ko-KR" b="1" dirty="0"/>
            </a:br>
            <a:endParaRPr lang="ko-KR" altLang="en-US" dirty="0"/>
          </a:p>
        </p:txBody>
      </p:sp>
      <p:pic>
        <p:nvPicPr>
          <p:cNvPr id="1028" name="Picture 4" descr="이미지">
            <a:extLst>
              <a:ext uri="{FF2B5EF4-FFF2-40B4-BE49-F238E27FC236}">
                <a16:creationId xmlns:a16="http://schemas.microsoft.com/office/drawing/2014/main" id="{B6184D23-A786-46AC-8306-BC24366CB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076" y="1670941"/>
            <a:ext cx="8194296" cy="499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8566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FB75B765-007A-40A5-8A7F-BF733A1BF875}"/>
              </a:ext>
            </a:extLst>
          </p:cNvPr>
          <p:cNvPicPr>
            <a:picLocks noChangeAspect="1"/>
          </p:cNvPicPr>
          <p:nvPr/>
        </p:nvPicPr>
        <p:blipFill>
          <a:blip r:embed="rId2"/>
          <a:stretch>
            <a:fillRect/>
          </a:stretch>
        </p:blipFill>
        <p:spPr>
          <a:xfrm>
            <a:off x="1881187" y="581025"/>
            <a:ext cx="8429625" cy="5695950"/>
          </a:xfrm>
          <a:prstGeom prst="rect">
            <a:avLst/>
          </a:prstGeom>
        </p:spPr>
      </p:pic>
      <p:sp>
        <p:nvSpPr>
          <p:cNvPr id="6" name="직사각형 5">
            <a:extLst>
              <a:ext uri="{FF2B5EF4-FFF2-40B4-BE49-F238E27FC236}">
                <a16:creationId xmlns:a16="http://schemas.microsoft.com/office/drawing/2014/main" id="{4B767A20-FC6C-4E3A-B701-26ADF14FCAB5}"/>
              </a:ext>
            </a:extLst>
          </p:cNvPr>
          <p:cNvSpPr/>
          <p:nvPr/>
        </p:nvSpPr>
        <p:spPr>
          <a:xfrm>
            <a:off x="5375290" y="3244334"/>
            <a:ext cx="1441420" cy="369332"/>
          </a:xfrm>
          <a:prstGeom prst="rect">
            <a:avLst/>
          </a:prstGeom>
        </p:spPr>
        <p:txBody>
          <a:bodyPr wrap="none">
            <a:spAutoFit/>
          </a:bodyPr>
          <a:lstStyle/>
          <a:p>
            <a:r>
              <a:rPr lang="en-US" altLang="ko-KR" dirty="0">
                <a:solidFill>
                  <a:srgbClr val="70757A"/>
                </a:solidFill>
                <a:latin typeface="arial" panose="020B0604020202020204" pitchFamily="34" charset="0"/>
              </a:rPr>
              <a:t>Jul 24, 2022</a:t>
            </a:r>
            <a:endParaRPr lang="ko-KR" altLang="en-US" dirty="0"/>
          </a:p>
        </p:txBody>
      </p:sp>
      <p:sp>
        <p:nvSpPr>
          <p:cNvPr id="7" name="직사각형 6">
            <a:extLst>
              <a:ext uri="{FF2B5EF4-FFF2-40B4-BE49-F238E27FC236}">
                <a16:creationId xmlns:a16="http://schemas.microsoft.com/office/drawing/2014/main" id="{08CACA6D-3D20-4511-BCF0-58CFAA59A376}"/>
              </a:ext>
            </a:extLst>
          </p:cNvPr>
          <p:cNvSpPr/>
          <p:nvPr/>
        </p:nvSpPr>
        <p:spPr>
          <a:xfrm>
            <a:off x="374082" y="208974"/>
            <a:ext cx="1441420" cy="369332"/>
          </a:xfrm>
          <a:prstGeom prst="rect">
            <a:avLst/>
          </a:prstGeom>
        </p:spPr>
        <p:txBody>
          <a:bodyPr wrap="none">
            <a:spAutoFit/>
          </a:bodyPr>
          <a:lstStyle/>
          <a:p>
            <a:r>
              <a:rPr lang="en-US" altLang="ko-KR" dirty="0">
                <a:solidFill>
                  <a:srgbClr val="70757A"/>
                </a:solidFill>
                <a:latin typeface="arial" panose="020B0604020202020204" pitchFamily="34" charset="0"/>
              </a:rPr>
              <a:t>Jul 24, 2022</a:t>
            </a:r>
            <a:endParaRPr lang="ko-KR" altLang="en-US" dirty="0"/>
          </a:p>
        </p:txBody>
      </p:sp>
    </p:spTree>
    <p:extLst>
      <p:ext uri="{BB962C8B-B14F-4D97-AF65-F5344CB8AC3E}">
        <p14:creationId xmlns:p14="http://schemas.microsoft.com/office/powerpoint/2010/main" val="3005547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007C269-BDE9-4AE4-B7BE-CC230E4BE07A}"/>
              </a:ext>
            </a:extLst>
          </p:cNvPr>
          <p:cNvSpPr>
            <a:spLocks noGrp="1"/>
          </p:cNvSpPr>
          <p:nvPr>
            <p:ph type="title"/>
          </p:nvPr>
        </p:nvSpPr>
        <p:spPr/>
        <p:txBody>
          <a:bodyPr/>
          <a:lstStyle/>
          <a:p>
            <a:endParaRPr lang="ko-KR" altLang="en-US"/>
          </a:p>
        </p:txBody>
      </p:sp>
      <p:pic>
        <p:nvPicPr>
          <p:cNvPr id="4" name="내용 개체 틀 3">
            <a:extLst>
              <a:ext uri="{FF2B5EF4-FFF2-40B4-BE49-F238E27FC236}">
                <a16:creationId xmlns:a16="http://schemas.microsoft.com/office/drawing/2014/main" id="{CE8C638C-F1D8-4581-92F7-F37B103F725B}"/>
              </a:ext>
            </a:extLst>
          </p:cNvPr>
          <p:cNvPicPr>
            <a:picLocks noGrp="1" noChangeAspect="1"/>
          </p:cNvPicPr>
          <p:nvPr>
            <p:ph idx="1"/>
          </p:nvPr>
        </p:nvPicPr>
        <p:blipFill>
          <a:blip r:embed="rId2"/>
          <a:stretch>
            <a:fillRect/>
          </a:stretch>
        </p:blipFill>
        <p:spPr>
          <a:xfrm>
            <a:off x="4072394" y="1825625"/>
            <a:ext cx="4047212" cy="4351338"/>
          </a:xfrm>
          <a:prstGeom prst="rect">
            <a:avLst/>
          </a:prstGeom>
        </p:spPr>
      </p:pic>
    </p:spTree>
    <p:extLst>
      <p:ext uri="{BB962C8B-B14F-4D97-AF65-F5344CB8AC3E}">
        <p14:creationId xmlns:p14="http://schemas.microsoft.com/office/powerpoint/2010/main" val="821028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B4DBD6-8A79-402C-89F9-B218B7EDE9AC}"/>
              </a:ext>
            </a:extLst>
          </p:cNvPr>
          <p:cNvSpPr>
            <a:spLocks noGrp="1"/>
          </p:cNvSpPr>
          <p:nvPr>
            <p:ph type="title"/>
          </p:nvPr>
        </p:nvSpPr>
        <p:spPr/>
        <p:txBody>
          <a:bodyPr>
            <a:noAutofit/>
          </a:bodyPr>
          <a:lstStyle/>
          <a:p>
            <a:r>
              <a:rPr lang="en-US" altLang="ko-KR" sz="1600" dirty="0">
                <a:hlinkClick r:id="rId2"/>
              </a:rPr>
              <a:t>Frontiers | An Introductory Review of Deep Learning for Prediction Models With Big Data (frontiersin.org)</a:t>
            </a:r>
            <a:endParaRPr lang="ko-KR" altLang="en-US" sz="1600" dirty="0"/>
          </a:p>
        </p:txBody>
      </p:sp>
      <p:pic>
        <p:nvPicPr>
          <p:cNvPr id="4" name="내용 개체 틀 3">
            <a:extLst>
              <a:ext uri="{FF2B5EF4-FFF2-40B4-BE49-F238E27FC236}">
                <a16:creationId xmlns:a16="http://schemas.microsoft.com/office/drawing/2014/main" id="{A1240889-D6FD-4F3D-BA7A-9F71F9DD5D3F}"/>
              </a:ext>
            </a:extLst>
          </p:cNvPr>
          <p:cNvPicPr>
            <a:picLocks noGrp="1" noChangeAspect="1"/>
          </p:cNvPicPr>
          <p:nvPr>
            <p:ph idx="1"/>
          </p:nvPr>
        </p:nvPicPr>
        <p:blipFill>
          <a:blip r:embed="rId3"/>
          <a:stretch>
            <a:fillRect/>
          </a:stretch>
        </p:blipFill>
        <p:spPr>
          <a:xfrm>
            <a:off x="3079244" y="1825625"/>
            <a:ext cx="6033512" cy="4351338"/>
          </a:xfrm>
          <a:prstGeom prst="rect">
            <a:avLst/>
          </a:prstGeom>
        </p:spPr>
      </p:pic>
    </p:spTree>
    <p:extLst>
      <p:ext uri="{BB962C8B-B14F-4D97-AF65-F5344CB8AC3E}">
        <p14:creationId xmlns:p14="http://schemas.microsoft.com/office/powerpoint/2010/main" val="31109646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49206A-7F7E-4B91-9249-19DD2C010698}"/>
              </a:ext>
            </a:extLst>
          </p:cNvPr>
          <p:cNvSpPr>
            <a:spLocks noGrp="1"/>
          </p:cNvSpPr>
          <p:nvPr>
            <p:ph type="title"/>
          </p:nvPr>
        </p:nvSpPr>
        <p:spPr/>
        <p:txBody>
          <a:bodyPr/>
          <a:lstStyle/>
          <a:p>
            <a:endParaRPr lang="ko-KR" altLang="en-US"/>
          </a:p>
        </p:txBody>
      </p:sp>
      <p:pic>
        <p:nvPicPr>
          <p:cNvPr id="4" name="내용 개체 틀 3">
            <a:extLst>
              <a:ext uri="{FF2B5EF4-FFF2-40B4-BE49-F238E27FC236}">
                <a16:creationId xmlns:a16="http://schemas.microsoft.com/office/drawing/2014/main" id="{7510AADB-095D-44EC-A30F-3BB01D88D85E}"/>
              </a:ext>
            </a:extLst>
          </p:cNvPr>
          <p:cNvPicPr>
            <a:picLocks noGrp="1" noChangeAspect="1"/>
          </p:cNvPicPr>
          <p:nvPr>
            <p:ph idx="1"/>
          </p:nvPr>
        </p:nvPicPr>
        <p:blipFill>
          <a:blip r:embed="rId2"/>
          <a:stretch>
            <a:fillRect/>
          </a:stretch>
        </p:blipFill>
        <p:spPr>
          <a:xfrm>
            <a:off x="2956820" y="1825625"/>
            <a:ext cx="6278359" cy="4351338"/>
          </a:xfrm>
          <a:prstGeom prst="rect">
            <a:avLst/>
          </a:prstGeom>
        </p:spPr>
      </p:pic>
    </p:spTree>
    <p:extLst>
      <p:ext uri="{BB962C8B-B14F-4D97-AF65-F5344CB8AC3E}">
        <p14:creationId xmlns:p14="http://schemas.microsoft.com/office/powerpoint/2010/main" val="976233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8605B6-2486-4D47-9FD1-FC2A6CBE3C1C}"/>
              </a:ext>
            </a:extLst>
          </p:cNvPr>
          <p:cNvSpPr>
            <a:spLocks noGrp="1"/>
          </p:cNvSpPr>
          <p:nvPr>
            <p:ph type="title"/>
          </p:nvPr>
        </p:nvSpPr>
        <p:spPr/>
        <p:txBody>
          <a:bodyPr/>
          <a:lstStyle/>
          <a:p>
            <a:r>
              <a:rPr lang="en-US" altLang="ko-KR" dirty="0"/>
              <a:t>Evolution of Chatbots</a:t>
            </a:r>
            <a:br>
              <a:rPr lang="en-US" altLang="ko-KR" dirty="0"/>
            </a:br>
            <a:endParaRPr lang="ko-KR" altLang="en-US" dirty="0"/>
          </a:p>
        </p:txBody>
      </p:sp>
      <p:pic>
        <p:nvPicPr>
          <p:cNvPr id="17418" name="Picture 10" descr="Timeline showing the evolution of chatbots">
            <a:extLst>
              <a:ext uri="{FF2B5EF4-FFF2-40B4-BE49-F238E27FC236}">
                <a16:creationId xmlns:a16="http://schemas.microsoft.com/office/drawing/2014/main" id="{C04557C3-1909-44EB-8354-38A3D2E2F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06" y="690080"/>
            <a:ext cx="11517330" cy="629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641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E1322C-22A6-4568-90ED-A212DBBEB0C5}"/>
              </a:ext>
            </a:extLst>
          </p:cNvPr>
          <p:cNvSpPr>
            <a:spLocks noGrp="1"/>
          </p:cNvSpPr>
          <p:nvPr>
            <p:ph type="title"/>
          </p:nvPr>
        </p:nvSpPr>
        <p:spPr/>
        <p:txBody>
          <a:bodyPr/>
          <a:lstStyle/>
          <a:p>
            <a:r>
              <a:rPr lang="en-US" altLang="ko-KR" dirty="0"/>
              <a:t> ELIZA, one of the first chatbots in 1966</a:t>
            </a:r>
            <a:endParaRPr lang="ko-KR" altLang="en-US" dirty="0"/>
          </a:p>
        </p:txBody>
      </p:sp>
      <p:pic>
        <p:nvPicPr>
          <p:cNvPr id="15362" name="Picture 2" descr="History of Chatbots - ELIZA">
            <a:extLst>
              <a:ext uri="{FF2B5EF4-FFF2-40B4-BE49-F238E27FC236}">
                <a16:creationId xmlns:a16="http://schemas.microsoft.com/office/drawing/2014/main" id="{25E62CCA-E94B-47C6-925D-67DCD5E1BF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0913" y="1825625"/>
            <a:ext cx="671017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68740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1001</TotalTime>
  <Words>2327</Words>
  <Application>Microsoft Office PowerPoint</Application>
  <PresentationFormat>와이드스크린</PresentationFormat>
  <Paragraphs>254</Paragraphs>
  <Slides>74</Slides>
  <Notes>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74</vt:i4>
      </vt:variant>
    </vt:vector>
  </HeadingPairs>
  <TitlesOfParts>
    <vt:vector size="83" baseType="lpstr">
      <vt:lpstr>Lato</vt:lpstr>
      <vt:lpstr>Malgun Gothic Semilight</vt:lpstr>
      <vt:lpstr>Nanum Gothic</vt:lpstr>
      <vt:lpstr>Proxima Nova Subset</vt:lpstr>
      <vt:lpstr>Söhne</vt:lpstr>
      <vt:lpstr>맑은 고딕</vt:lpstr>
      <vt:lpstr>Arial</vt:lpstr>
      <vt:lpstr>Arial</vt:lpstr>
      <vt:lpstr>Office 테마</vt:lpstr>
      <vt:lpstr>chat GPT</vt:lpstr>
      <vt:lpstr>PowerPoint 프레젠테이션</vt:lpstr>
      <vt:lpstr>NVIDIA의 과학시간 - GPU와 CPU의 차이 Https://www.youtube.com/watch?v=1BAZf3PsjWA  </vt:lpstr>
      <vt:lpstr>Google shares lose $100 billion  after company’s AI chatbot makes an error during demo 2023.02 </vt:lpstr>
      <vt:lpstr>PowerPoint 프레젠테이션</vt:lpstr>
      <vt:lpstr>chat GPT</vt:lpstr>
      <vt:lpstr>chat GPT</vt:lpstr>
      <vt:lpstr>Evolution of Chatbots </vt:lpstr>
      <vt:lpstr> ELIZA, one of the first chatbots in 1966</vt:lpstr>
      <vt:lpstr>chat GPT</vt:lpstr>
      <vt:lpstr>key aspects of human intelligence: </vt:lpstr>
      <vt:lpstr>chat GPT</vt:lpstr>
      <vt:lpstr>PowerPoint 프레젠테이션</vt:lpstr>
      <vt:lpstr>PowerPoint 프레젠테이션</vt:lpstr>
      <vt:lpstr>chat GPT</vt:lpstr>
      <vt:lpstr>chat GPT</vt:lpstr>
      <vt:lpstr>Transformer</vt:lpstr>
      <vt:lpstr>PowerPoint 프레젠테이션</vt:lpstr>
      <vt:lpstr>PowerPoint 프레젠테이션</vt:lpstr>
      <vt:lpstr>PowerPoint 프레젠테이션</vt:lpstr>
      <vt:lpstr>PowerPoint 프레젠테이션</vt:lpstr>
      <vt:lpstr>Alan Turing </vt:lpstr>
      <vt:lpstr>Alan Mathison Turing </vt:lpstr>
      <vt:lpstr>PowerPoint 프레젠테이션</vt:lpstr>
      <vt:lpstr>Computing machinery and intelligence</vt:lpstr>
      <vt:lpstr>PowerPoint 프레젠테이션</vt:lpstr>
      <vt:lpstr>AI history by chat GPT</vt:lpstr>
      <vt:lpstr>Dartmouth Conference 1956</vt:lpstr>
      <vt:lpstr>AlphaGo vs. Lee Sedol (2016)</vt:lpstr>
      <vt:lpstr>PowerPoint 프레젠테이션</vt:lpstr>
      <vt:lpstr>PowerPoint 프레젠테이션</vt:lpstr>
      <vt:lpstr>PowerPoint 프레젠테이션</vt:lpstr>
      <vt:lpstr>chat GPT</vt:lpstr>
      <vt:lpstr>PowerPoint 프레젠테이션</vt:lpstr>
      <vt:lpstr>Function</vt:lpstr>
      <vt:lpstr>Leonhard Euler  Introductio in Analysin Infinitorum. 1748 </vt:lpstr>
      <vt:lpstr>function</vt:lpstr>
      <vt:lpstr>Function</vt:lpstr>
      <vt:lpstr>PowerPoint 프레젠테이션</vt:lpstr>
      <vt:lpstr>PowerPoint 프레젠테이션</vt:lpstr>
      <vt:lpstr>PowerPoint 프레젠테이션</vt:lpstr>
      <vt:lpstr>PowerPoint 프레젠테이션</vt:lpstr>
      <vt:lpstr>Error rate in the ImageNet Large Scale Visual Recognition Challenge. Data for AI performance from Shoham et al. (2018, p. 90), for human performance from Russakovsky et al. (2015, pp. 241&amp;242). </vt:lpstr>
      <vt:lpstr>The ML explosion in materials science.  The number of papers containing the terms machine learning</vt:lpstr>
      <vt:lpstr>Number of publications in dependence  on the publication year for DL, deep learning;</vt:lpstr>
      <vt:lpstr>PowerPoint 프레젠테이션</vt:lpstr>
      <vt:lpstr>Function</vt:lpstr>
      <vt:lpstr>Neural networks</vt:lpstr>
      <vt:lpstr>Neural Network Character Recognition </vt:lpstr>
      <vt:lpstr>Neural networks </vt:lpstr>
      <vt:lpstr>Neural networks</vt:lpstr>
      <vt:lpstr>PowerPoint 프레젠테이션</vt:lpstr>
      <vt:lpstr>Neural network</vt:lpstr>
      <vt:lpstr>PowerPoint 프레젠테이션</vt:lpstr>
      <vt:lpstr>Mathematical logics of neural networks: </vt:lpstr>
      <vt:lpstr>Gradient Descent </vt:lpstr>
      <vt:lpstr> </vt:lpstr>
      <vt:lpstr>PowerPoint 프레젠테이션</vt:lpstr>
      <vt:lpstr>PowerPoint 프레젠테이션</vt:lpstr>
      <vt:lpstr>chat GPT</vt:lpstr>
      <vt:lpstr>Language models</vt:lpstr>
      <vt:lpstr>PowerPoint 프레젠테이션</vt:lpstr>
      <vt:lpstr>PowerPoint 프레젠테이션</vt:lpstr>
      <vt:lpstr>Limitations of ChatGPT </vt:lpstr>
      <vt:lpstr>Function</vt:lpstr>
      <vt:lpstr>PowerPoint 프레젠테이션</vt:lpstr>
      <vt:lpstr>PowerPoint 프레젠테이션</vt:lpstr>
      <vt:lpstr>chat GPT</vt:lpstr>
      <vt:lpstr>NVIDIA의 과학시간 - GPU와 CPU의 차이 Https://www.youtube.com/watch?v=1BAZf3PsjWA  </vt:lpstr>
      <vt:lpstr>Google shares lose $100 billion  after company’s AI chatbot makes an error during demo 2023.02 </vt:lpstr>
      <vt:lpstr>PowerPoint 프레젠테이션</vt:lpstr>
      <vt:lpstr>PowerPoint 프레젠테이션</vt:lpstr>
      <vt:lpstr>Frontiers | An Introductory Review of Deep Learning for Prediction Models With Big Data (frontiersin.org)</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 GPT</dc:title>
  <dc:creator>Koh Jae Joon</dc:creator>
  <cp:lastModifiedBy>Koh Jae Joon</cp:lastModifiedBy>
  <cp:revision>20</cp:revision>
  <dcterms:created xsi:type="dcterms:W3CDTF">2023-06-26T02:57:47Z</dcterms:created>
  <dcterms:modified xsi:type="dcterms:W3CDTF">2023-07-09T02:40:28Z</dcterms:modified>
</cp:coreProperties>
</file>